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272" r:id="rId3"/>
    <p:sldId id="273" r:id="rId4"/>
    <p:sldId id="274" r:id="rId5"/>
    <p:sldId id="292" r:id="rId6"/>
    <p:sldId id="275" r:id="rId7"/>
    <p:sldId id="278" r:id="rId8"/>
    <p:sldId id="311" r:id="rId9"/>
    <p:sldId id="309" r:id="rId10"/>
    <p:sldId id="313" r:id="rId11"/>
    <p:sldId id="314" r:id="rId12"/>
    <p:sldId id="315" r:id="rId13"/>
    <p:sldId id="316" r:id="rId14"/>
    <p:sldId id="317" r:id="rId15"/>
    <p:sldId id="279" r:id="rId16"/>
    <p:sldId id="312" r:id="rId17"/>
    <p:sldId id="318" r:id="rId18"/>
    <p:sldId id="276" r:id="rId19"/>
    <p:sldId id="319" r:id="rId20"/>
    <p:sldId id="277" r:id="rId21"/>
    <p:sldId id="310" r:id="rId22"/>
    <p:sldId id="280" r:id="rId23"/>
    <p:sldId id="281" r:id="rId24"/>
    <p:sldId id="259" r:id="rId25"/>
    <p:sldId id="282" r:id="rId26"/>
    <p:sldId id="284" r:id="rId27"/>
    <p:sldId id="320" r:id="rId28"/>
    <p:sldId id="285" r:id="rId29"/>
    <p:sldId id="260" r:id="rId30"/>
    <p:sldId id="293" r:id="rId31"/>
    <p:sldId id="294" r:id="rId32"/>
    <p:sldId id="299" r:id="rId33"/>
    <p:sldId id="289" r:id="rId34"/>
    <p:sldId id="271" r:id="rId35"/>
    <p:sldId id="321" r:id="rId36"/>
    <p:sldId id="290" r:id="rId37"/>
    <p:sldId id="267" r:id="rId38"/>
    <p:sldId id="322" r:id="rId39"/>
    <p:sldId id="297" r:id="rId40"/>
    <p:sldId id="298" r:id="rId41"/>
    <p:sldId id="295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287" r:id="rId51"/>
    <p:sldId id="286" r:id="rId52"/>
    <p:sldId id="288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8614" autoAdjust="0"/>
    <p:restoredTop sz="90709" autoAdjust="0"/>
  </p:normalViewPr>
  <p:slideViewPr>
    <p:cSldViewPr>
      <p:cViewPr varScale="1">
        <p:scale>
          <a:sx n="74" d="100"/>
          <a:sy n="74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1.xml"/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s-MX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623C083-C5CE-4211-9C56-782E8CF1706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71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27C284B-03A9-4F27-B714-429B4627F65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72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F08A03-F7C4-48DA-924B-AB77B5B11B2B}" type="slidenum">
              <a:rPr lang="en-US"/>
              <a:pPr/>
              <a:t>1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C687B5-E31D-4C2C-AF0F-EB28B1742AA4}" type="slidenum">
              <a:rPr lang="en-US"/>
              <a:pPr/>
              <a:t>10</a:t>
            </a:fld>
            <a:endParaRPr lang="en-US"/>
          </a:p>
        </p:txBody>
      </p:sp>
      <p:sp>
        <p:nvSpPr>
          <p:cNvPr id="129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76110-CEC2-44E0-AD56-971C6615F8CC}" type="slidenum">
              <a:rPr lang="en-US"/>
              <a:pPr/>
              <a:t>11</a:t>
            </a:fld>
            <a:endParaRPr lang="en-US"/>
          </a:p>
        </p:txBody>
      </p:sp>
      <p:sp>
        <p:nvSpPr>
          <p:cNvPr id="130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5B1E18-D4C0-4740-938F-D1B3F4DDCD34}" type="slidenum">
              <a:rPr lang="en-US"/>
              <a:pPr/>
              <a:t>12</a:t>
            </a:fld>
            <a:endParaRPr lang="en-US"/>
          </a:p>
        </p:txBody>
      </p:sp>
      <p:sp>
        <p:nvSpPr>
          <p:cNvPr id="131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B627C4-CBDE-44BC-AC06-310CC3838F1A}" type="slidenum">
              <a:rPr lang="en-US"/>
              <a:pPr/>
              <a:t>13</a:t>
            </a:fld>
            <a:endParaRPr lang="en-US"/>
          </a:p>
        </p:txBody>
      </p:sp>
      <p:sp>
        <p:nvSpPr>
          <p:cNvPr id="132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59267-5591-4301-AAF0-FE0FB5AE1FCC}" type="slidenum">
              <a:rPr lang="en-US"/>
              <a:pPr/>
              <a:t>14</a:t>
            </a:fld>
            <a:endParaRPr lang="en-US"/>
          </a:p>
        </p:txBody>
      </p:sp>
      <p:sp>
        <p:nvSpPr>
          <p:cNvPr id="1341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E3BD33-3A8B-4ED5-844C-36FC96EB638F}" type="slidenum">
              <a:rPr lang="en-US"/>
              <a:pPr/>
              <a:t>15</a:t>
            </a:fld>
            <a:endParaRPr lang="en-US"/>
          </a:p>
        </p:txBody>
      </p:sp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1F19ED-D806-41F8-B86A-5BB19D67EAC2}" type="slidenum">
              <a:rPr lang="en-US"/>
              <a:pPr/>
              <a:t>16</a:t>
            </a:fld>
            <a:endParaRPr lang="en-US"/>
          </a:p>
        </p:txBody>
      </p:sp>
      <p:sp>
        <p:nvSpPr>
          <p:cNvPr id="123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6159B-D417-464C-AA35-645CD63457A1}" type="slidenum">
              <a:rPr lang="en-US"/>
              <a:pPr/>
              <a:t>17</a:t>
            </a:fld>
            <a:endParaRPr lang="en-US"/>
          </a:p>
        </p:txBody>
      </p:sp>
      <p:sp>
        <p:nvSpPr>
          <p:cNvPr id="137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0921DD-4BE3-49C0-9955-7EC49A27BFEE}" type="slidenum">
              <a:rPr lang="en-US"/>
              <a:pPr/>
              <a:t>18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C950DC-7017-47C3-AF05-ED07768C98F0}" type="slidenum">
              <a:rPr lang="en-US"/>
              <a:pPr/>
              <a:t>19</a:t>
            </a:fld>
            <a:endParaRPr lang="en-US"/>
          </a:p>
        </p:txBody>
      </p:sp>
      <p:sp>
        <p:nvSpPr>
          <p:cNvPr id="138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859392-2226-4233-919F-B05B325CCE79}" type="slidenum">
              <a:rPr lang="en-US"/>
              <a:pPr/>
              <a:t>2</a:t>
            </a:fld>
            <a:endParaRPr lang="en-US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F18E4-DC4E-440F-BEF3-837DAE063483}" type="slidenum">
              <a:rPr lang="en-US"/>
              <a:pPr/>
              <a:t>20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1F04F-9591-4A25-AA32-BF0A4B719A1B}" type="slidenum">
              <a:rPr lang="en-US"/>
              <a:pPr/>
              <a:t>21</a:t>
            </a:fld>
            <a:endParaRPr lang="en-US"/>
          </a:p>
        </p:txBody>
      </p:sp>
      <p:sp>
        <p:nvSpPr>
          <p:cNvPr id="118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68C62C-80AB-4BC8-BD13-A100CD46C806}" type="slidenum">
              <a:rPr lang="en-US"/>
              <a:pPr/>
              <a:t>22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8F8D8-C7D1-43BD-A698-D9985A4AF08C}" type="slidenum">
              <a:rPr lang="en-US"/>
              <a:pPr/>
              <a:t>23</a:t>
            </a:fld>
            <a:endParaRPr lang="en-US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10D19-3EBB-4B73-9A10-41675D2D0C24}" type="slidenum">
              <a:rPr lang="en-US"/>
              <a:pPr/>
              <a:t>24</a:t>
            </a:fld>
            <a:endParaRPr lang="en-US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0440D-A0BB-4EA5-8EDB-8F1811A0DC7F}" type="slidenum">
              <a:rPr lang="en-US"/>
              <a:pPr/>
              <a:t>25</a:t>
            </a:fld>
            <a:endParaRPr lang="en-U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76F8E-47C8-4824-B436-563C6347B48E}" type="slidenum">
              <a:rPr lang="en-US"/>
              <a:pPr/>
              <a:t>26</a:t>
            </a:fld>
            <a:endParaRPr 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99A9E-D7A5-407F-B6D9-2DF6A37CAE4D}" type="slidenum">
              <a:rPr lang="en-US"/>
              <a:pPr/>
              <a:t>27</a:t>
            </a:fld>
            <a:endParaRPr lang="en-US"/>
          </a:p>
        </p:txBody>
      </p:sp>
      <p:sp>
        <p:nvSpPr>
          <p:cNvPr id="144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88879-9AEA-42F1-A059-07A3E77823DB}" type="slidenum">
              <a:rPr lang="en-US"/>
              <a:pPr/>
              <a:t>28</a:t>
            </a:fld>
            <a:endParaRPr lang="en-US"/>
          </a:p>
        </p:txBody>
      </p:sp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3E800-138F-4356-A984-CF19B524074B}" type="slidenum">
              <a:rPr lang="en-US"/>
              <a:pPr/>
              <a:t>29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0D9A8D-2235-4991-A043-D6DA1C14B18E}" type="slidenum">
              <a:rPr lang="en-US"/>
              <a:pPr/>
              <a:t>3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4DEA0-1856-4FE0-8311-F8FBFB082097}" type="slidenum">
              <a:rPr lang="en-US"/>
              <a:pPr/>
              <a:t>30</a:t>
            </a:fld>
            <a:endParaRPr lang="en-US"/>
          </a:p>
        </p:txBody>
      </p:sp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513944-0975-46C3-B4F1-9A0957EB7DC3}" type="slidenum">
              <a:rPr lang="en-US"/>
              <a:pPr/>
              <a:t>31</a:t>
            </a:fld>
            <a:endParaRPr lang="en-US"/>
          </a:p>
        </p:txBody>
      </p:sp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7FB08-D97D-4E7C-B0F4-EA911CF80E14}" type="slidenum">
              <a:rPr lang="en-US"/>
              <a:pPr/>
              <a:t>32</a:t>
            </a:fld>
            <a:endParaRPr lang="en-US"/>
          </a:p>
        </p:txBody>
      </p:sp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E3BD66-3D79-4B66-A3B4-B0DBE8974937}" type="slidenum">
              <a:rPr lang="en-US"/>
              <a:pPr/>
              <a:t>33</a:t>
            </a:fld>
            <a:endParaRPr lang="en-US"/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13E0C-79F6-4A5C-905C-5E026541B993}" type="slidenum">
              <a:rPr lang="en-US"/>
              <a:pPr/>
              <a:t>34</a:t>
            </a:fld>
            <a:endParaRPr lang="en-US"/>
          </a:p>
        </p:txBody>
      </p:sp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8BFEC-0326-4D9B-8B67-5C33363AB19B}" type="slidenum">
              <a:rPr lang="en-US"/>
              <a:pPr/>
              <a:t>35</a:t>
            </a:fld>
            <a:endParaRPr lang="en-US"/>
          </a:p>
        </p:txBody>
      </p:sp>
      <p:sp>
        <p:nvSpPr>
          <p:cNvPr id="145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73FCD0-CEC8-4B5C-A6EC-DDAC7EF13E42}" type="slidenum">
              <a:rPr lang="en-US"/>
              <a:pPr/>
              <a:t>36</a:t>
            </a:fld>
            <a:endParaRPr lang="en-US"/>
          </a:p>
        </p:txBody>
      </p:sp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50329C-7444-4913-9DD0-B076289204A3}" type="slidenum">
              <a:rPr lang="en-US"/>
              <a:pPr/>
              <a:t>37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7021D-A8A5-4EDE-89AB-89D9432397C5}" type="slidenum">
              <a:rPr lang="en-US"/>
              <a:pPr/>
              <a:t>38</a:t>
            </a:fld>
            <a:endParaRPr lang="en-US"/>
          </a:p>
        </p:txBody>
      </p:sp>
      <p:sp>
        <p:nvSpPr>
          <p:cNvPr id="1433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450B2F-4535-455C-A595-F1DD56B7D7DE}" type="slidenum">
              <a:rPr lang="en-US"/>
              <a:pPr/>
              <a:t>39</a:t>
            </a:fld>
            <a:endParaRPr lang="en-US"/>
          </a:p>
        </p:txBody>
      </p:sp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9CDE-C894-4F63-94CB-87D45229561C}" type="slidenum">
              <a:rPr lang="en-US"/>
              <a:pPr/>
              <a:t>4</a:t>
            </a:fld>
            <a:endParaRPr lang="en-US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9BCC7B-31C2-4F3E-9339-D415C1AE3484}" type="slidenum">
              <a:rPr lang="en-US"/>
              <a:pPr/>
              <a:t>40</a:t>
            </a:fld>
            <a:endParaRPr lang="en-US"/>
          </a:p>
        </p:txBody>
      </p:sp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01652-D85C-4BBE-A7EE-D5DC96D1D9F6}" type="slidenum">
              <a:rPr lang="en-US"/>
              <a:pPr/>
              <a:t>41</a:t>
            </a:fld>
            <a:endParaRPr lang="en-US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1222A7-9C8D-491B-9B78-D3588B5F8C8D}" type="slidenum">
              <a:rPr lang="en-US"/>
              <a:pPr/>
              <a:t>42</a:t>
            </a:fld>
            <a:endParaRPr lang="en-US"/>
          </a:p>
        </p:txBody>
      </p:sp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8C940A-905C-497F-8465-3D05CF225CA9}" type="slidenum">
              <a:rPr lang="en-US"/>
              <a:pPr/>
              <a:t>43</a:t>
            </a:fld>
            <a:endParaRPr lang="en-US"/>
          </a:p>
        </p:txBody>
      </p:sp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7C90E-98AD-44D9-96A9-4C7E572E05AA}" type="slidenum">
              <a:rPr lang="en-US"/>
              <a:pPr/>
              <a:t>44</a:t>
            </a:fld>
            <a:endParaRPr lang="en-US"/>
          </a:p>
        </p:txBody>
      </p:sp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9189DF-EB5B-4242-B8A0-0B53E6908A91}" type="slidenum">
              <a:rPr lang="en-US"/>
              <a:pPr/>
              <a:t>45</a:t>
            </a:fld>
            <a:endParaRPr lang="en-US"/>
          </a:p>
        </p:txBody>
      </p:sp>
      <p:sp>
        <p:nvSpPr>
          <p:cNvPr id="112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D09E0-C499-4D01-BE3D-F2B825790211}" type="slidenum">
              <a:rPr lang="en-US"/>
              <a:pPr/>
              <a:t>46</a:t>
            </a:fld>
            <a:endParaRPr lang="en-US"/>
          </a:p>
        </p:txBody>
      </p:sp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CE5B4-CAB5-48F7-AAF5-A15BD78F7989}" type="slidenum">
              <a:rPr lang="en-US"/>
              <a:pPr/>
              <a:t>47</a:t>
            </a:fld>
            <a:endParaRPr lang="en-US"/>
          </a:p>
        </p:txBody>
      </p:sp>
      <p:sp>
        <p:nvSpPr>
          <p:cNvPr id="113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D99E6D-C4DC-4C9E-99B8-F5C781926FEB}" type="slidenum">
              <a:rPr lang="en-US"/>
              <a:pPr/>
              <a:t>48</a:t>
            </a:fld>
            <a:endParaRPr lang="en-US"/>
          </a:p>
        </p:txBody>
      </p:sp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7E7FFB-456F-4A5E-8040-978079870488}" type="slidenum">
              <a:rPr lang="en-US"/>
              <a:pPr/>
              <a:t>49</a:t>
            </a:fld>
            <a:endParaRPr lang="en-US"/>
          </a:p>
        </p:txBody>
      </p:sp>
      <p:sp>
        <p:nvSpPr>
          <p:cNvPr id="114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506D57-5870-4EB7-9748-D1D11C271E60}" type="slidenum">
              <a:rPr lang="en-US"/>
              <a:pPr/>
              <a:t>5</a:t>
            </a:fld>
            <a:endParaRPr lang="en-US"/>
          </a:p>
        </p:txBody>
      </p:sp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1232A-E122-4644-BFD0-9D45A47C4881}" type="slidenum">
              <a:rPr lang="en-US"/>
              <a:pPr/>
              <a:t>50</a:t>
            </a:fld>
            <a:endParaRPr lang="en-US"/>
          </a:p>
        </p:txBody>
      </p:sp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90EFE6-BBC4-4A18-AD80-D89E9ED5E5F9}" type="slidenum">
              <a:rPr lang="en-US"/>
              <a:pPr/>
              <a:t>51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475154-4F9F-4363-B61E-266D406440BE}" type="slidenum">
              <a:rPr lang="en-US"/>
              <a:pPr/>
              <a:t>52</a:t>
            </a:fld>
            <a:endParaRPr lang="en-US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F8755-C30C-4308-8336-7B57E2581214}" type="slidenum">
              <a:rPr lang="en-US"/>
              <a:pPr/>
              <a:t>6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F68D5-5CB5-4236-AC44-C69800EF5B79}" type="slidenum">
              <a:rPr lang="en-US"/>
              <a:pPr/>
              <a:t>7</a:t>
            </a:fld>
            <a:endParaRPr lang="en-US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4DF328-EB4D-457B-9991-DCFBEE5F6145}" type="slidenum">
              <a:rPr lang="en-US"/>
              <a:pPr/>
              <a:t>8</a:t>
            </a:fld>
            <a:endParaRPr lang="en-US"/>
          </a:p>
        </p:txBody>
      </p:sp>
      <p:sp>
        <p:nvSpPr>
          <p:cNvPr id="1228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F827BB-2FA0-4A72-8D68-B51F34DA8D71}" type="slidenum">
              <a:rPr lang="en-US"/>
              <a:pPr/>
              <a:t>9</a:t>
            </a:fld>
            <a:endParaRPr lang="en-US"/>
          </a:p>
        </p:txBody>
      </p:sp>
      <p:sp>
        <p:nvSpPr>
          <p:cNvPr id="117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rc 3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s-MX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28ED98F9-7ADD-499F-AC07-6035044AB838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B3A398C-21ED-4C1C-B0A9-7CFFD2861A1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ECE4C5-DB96-4C51-8DF1-C524933717EA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4ECD2-4F41-4434-896F-6CE2330743E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1513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D9A6FF-DE29-41F5-A61A-91A975154FD9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C198-E531-4042-93D7-39B37E7F613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210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CBBAE0-6EC8-49A2-B135-A133B9A84174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A9C4C-64B3-4D5E-8BA8-AA7F4620339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8330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76CDA6-6621-4691-ACA6-929DA3DD00C6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9FEC6-0A42-42DB-A5A3-91E43CD4783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9134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824447-45D6-4B4D-A5C2-C23395F08528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88C9F-85DA-42AE-8F06-360A5511DFE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1214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271BD5-E081-48AF-AED9-55EE7ED732DA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D0101-4D4C-4B15-AA79-94B80F95B2A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2749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C8C9BB-8023-43D8-80DB-C6C874195827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B80C6-DBE9-41B0-8C3F-93DDDBFB370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2428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4657-452E-4F85-8BE6-CC875F4A2ECF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83F28-80D0-4BF7-B361-68C10B5CDE71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5373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EE57DF-FE5B-4DD7-A44B-3C7CA9E15C46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4829C-C08A-4906-88AF-9C314C6FA8A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936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7B9D9E-588D-4DE0-B95B-52B3B55E2FB7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D5FAE-D3BF-45ED-AB5E-D4B80E4E518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350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s-MX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44048A21-81A7-4F39-A677-C13DBF46CE4B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2840462-AD8B-4B1A-BB61-893C4F9EE622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/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26FCA090-B57E-4934-A250-1E48ACBA0976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29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EDCC74C-0A13-45F0-9CDB-09BE0C855FC9}" type="slidenum">
              <a:rPr lang="en-US"/>
              <a:pPr/>
              <a:t>1</a:t>
            </a:fld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744788" y="1143000"/>
            <a:ext cx="6399212" cy="1524000"/>
          </a:xfrm>
        </p:spPr>
        <p:txBody>
          <a:bodyPr/>
          <a:lstStyle/>
          <a:p>
            <a:r>
              <a:rPr lang="en-US">
                <a:latin typeface="Times New Roman" pitchFamily="18" charset="0"/>
              </a:rPr>
              <a:t>The Multiple West Coast Offense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2590800"/>
            <a:ext cx="4572000" cy="1752600"/>
          </a:xfrm>
        </p:spPr>
        <p:txBody>
          <a:bodyPr/>
          <a:lstStyle/>
          <a:p>
            <a:r>
              <a:rPr lang="en-US" sz="5400">
                <a:latin typeface="Times New Roman" pitchFamily="18" charset="0"/>
              </a:rPr>
              <a:t>Pass Protection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4648200" y="4953000"/>
            <a:ext cx="381000" cy="304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5257800" y="5181600"/>
            <a:ext cx="4572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5943600" y="5181600"/>
            <a:ext cx="4572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3276600" y="5181600"/>
            <a:ext cx="4572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3962400" y="5181600"/>
            <a:ext cx="4572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 flipV="1">
            <a:off x="6858000" y="44196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 flipV="1">
            <a:off x="5410200" y="44196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 flipV="1">
            <a:off x="4191000" y="44196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8" name="AutoShape 22"/>
          <p:cNvSpPr>
            <a:spLocks noChangeArrowheads="1"/>
          </p:cNvSpPr>
          <p:nvPr/>
        </p:nvSpPr>
        <p:spPr bwMode="auto">
          <a:xfrm flipV="1">
            <a:off x="3124200" y="44196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9" name="AutoShape 23"/>
          <p:cNvSpPr>
            <a:spLocks noChangeArrowheads="1"/>
          </p:cNvSpPr>
          <p:nvPr/>
        </p:nvSpPr>
        <p:spPr bwMode="auto">
          <a:xfrm flipV="1">
            <a:off x="6096000" y="37338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0" name="AutoShape 24"/>
          <p:cNvSpPr>
            <a:spLocks noChangeArrowheads="1"/>
          </p:cNvSpPr>
          <p:nvPr/>
        </p:nvSpPr>
        <p:spPr bwMode="auto">
          <a:xfrm flipV="1">
            <a:off x="4800600" y="37338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1" name="AutoShape 25"/>
          <p:cNvSpPr>
            <a:spLocks noChangeArrowheads="1"/>
          </p:cNvSpPr>
          <p:nvPr/>
        </p:nvSpPr>
        <p:spPr bwMode="auto">
          <a:xfrm flipV="1">
            <a:off x="3657600" y="37338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2" name="Oval 26"/>
          <p:cNvSpPr>
            <a:spLocks noChangeArrowheads="1"/>
          </p:cNvSpPr>
          <p:nvPr/>
        </p:nvSpPr>
        <p:spPr bwMode="auto">
          <a:xfrm>
            <a:off x="6629400" y="5181600"/>
            <a:ext cx="4572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 flipH="1" flipV="1">
            <a:off x="3352800" y="4648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 flipV="1">
            <a:off x="4191000" y="4648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 flipV="1">
            <a:off x="5486400" y="46482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 flipV="1">
            <a:off x="6172200" y="4648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 flipV="1">
            <a:off x="4876800" y="39624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 flipV="1">
            <a:off x="4876800" y="3886200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0" name="Oval 34"/>
          <p:cNvSpPr>
            <a:spLocks noChangeArrowheads="1"/>
          </p:cNvSpPr>
          <p:nvPr/>
        </p:nvSpPr>
        <p:spPr bwMode="auto">
          <a:xfrm>
            <a:off x="3505200" y="6096000"/>
            <a:ext cx="4572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1" name="Oval 35"/>
          <p:cNvSpPr>
            <a:spLocks noChangeArrowheads="1"/>
          </p:cNvSpPr>
          <p:nvPr/>
        </p:nvSpPr>
        <p:spPr bwMode="auto">
          <a:xfrm>
            <a:off x="5791200" y="6096000"/>
            <a:ext cx="4572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6248400" y="62484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 flipV="1">
            <a:off x="3733800" y="3962400"/>
            <a:ext cx="152400" cy="213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 flipH="1">
            <a:off x="2286000" y="6248400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85888"/>
            <a:ext cx="9677400" cy="554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4950" name="Rectangle 22"/>
          <p:cNvSpPr>
            <a:spLocks noChangeArrowheads="1"/>
          </p:cNvSpPr>
          <p:nvPr/>
        </p:nvSpPr>
        <p:spPr bwMode="auto">
          <a:xfrm>
            <a:off x="2855913" y="615950"/>
            <a:ext cx="44069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"SCAT" PASS PROTECTION</a:t>
            </a:r>
            <a:endParaRPr lang="en-US"/>
          </a:p>
        </p:txBody>
      </p:sp>
      <p:sp>
        <p:nvSpPr>
          <p:cNvPr id="124951" name="Rectangle 23"/>
          <p:cNvSpPr>
            <a:spLocks noChangeArrowheads="1"/>
          </p:cNvSpPr>
          <p:nvPr/>
        </p:nvSpPr>
        <p:spPr bwMode="auto">
          <a:xfrm>
            <a:off x="2855913" y="927100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With a "RIP" call.  (vs 40 Front).</a:t>
            </a:r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Line 3"/>
          <p:cNvSpPr>
            <a:spLocks noChangeShapeType="1"/>
          </p:cNvSpPr>
          <p:nvPr/>
        </p:nvSpPr>
        <p:spPr bwMode="auto">
          <a:xfrm>
            <a:off x="306388" y="62515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56" name="Line 4"/>
          <p:cNvSpPr>
            <a:spLocks noChangeShapeType="1"/>
          </p:cNvSpPr>
          <p:nvPr/>
        </p:nvSpPr>
        <p:spPr bwMode="auto">
          <a:xfrm>
            <a:off x="8832850" y="625157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>
            <a:off x="306388" y="60833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8832850" y="608330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>
            <a:off x="306388" y="59277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>
            <a:off x="8832850" y="592772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>
            <a:off x="306388" y="57594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62" name="Line 10"/>
          <p:cNvSpPr>
            <a:spLocks noChangeShapeType="1"/>
          </p:cNvSpPr>
          <p:nvPr/>
        </p:nvSpPr>
        <p:spPr bwMode="auto">
          <a:xfrm>
            <a:off x="8832850" y="575945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63" name="Line 11"/>
          <p:cNvSpPr>
            <a:spLocks noChangeShapeType="1"/>
          </p:cNvSpPr>
          <p:nvPr/>
        </p:nvSpPr>
        <p:spPr bwMode="auto">
          <a:xfrm>
            <a:off x="288925" y="5591175"/>
            <a:ext cx="86598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64" name="Line 12"/>
          <p:cNvSpPr>
            <a:spLocks noChangeShapeType="1"/>
          </p:cNvSpPr>
          <p:nvPr/>
        </p:nvSpPr>
        <p:spPr bwMode="auto">
          <a:xfrm>
            <a:off x="3170238" y="5543550"/>
            <a:ext cx="1587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65" name="Line 13"/>
          <p:cNvSpPr>
            <a:spLocks noChangeShapeType="1"/>
          </p:cNvSpPr>
          <p:nvPr/>
        </p:nvSpPr>
        <p:spPr bwMode="auto">
          <a:xfrm>
            <a:off x="6053138" y="5543550"/>
            <a:ext cx="1587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66" name="Line 14"/>
          <p:cNvSpPr>
            <a:spLocks noChangeShapeType="1"/>
          </p:cNvSpPr>
          <p:nvPr/>
        </p:nvSpPr>
        <p:spPr bwMode="auto">
          <a:xfrm>
            <a:off x="306388" y="54356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67" name="Line 15"/>
          <p:cNvSpPr>
            <a:spLocks noChangeShapeType="1"/>
          </p:cNvSpPr>
          <p:nvPr/>
        </p:nvSpPr>
        <p:spPr bwMode="auto">
          <a:xfrm>
            <a:off x="8832850" y="543560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68" name="Line 16"/>
          <p:cNvSpPr>
            <a:spLocks noChangeShapeType="1"/>
          </p:cNvSpPr>
          <p:nvPr/>
        </p:nvSpPr>
        <p:spPr bwMode="auto">
          <a:xfrm>
            <a:off x="306388" y="52673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69" name="Line 17"/>
          <p:cNvSpPr>
            <a:spLocks noChangeShapeType="1"/>
          </p:cNvSpPr>
          <p:nvPr/>
        </p:nvSpPr>
        <p:spPr bwMode="auto">
          <a:xfrm>
            <a:off x="8832850" y="526732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70" name="Line 18"/>
          <p:cNvSpPr>
            <a:spLocks noChangeShapeType="1"/>
          </p:cNvSpPr>
          <p:nvPr/>
        </p:nvSpPr>
        <p:spPr bwMode="auto">
          <a:xfrm>
            <a:off x="306388" y="51117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71" name="Line 19"/>
          <p:cNvSpPr>
            <a:spLocks noChangeShapeType="1"/>
          </p:cNvSpPr>
          <p:nvPr/>
        </p:nvSpPr>
        <p:spPr bwMode="auto">
          <a:xfrm>
            <a:off x="8832850" y="511175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72" name="Line 20"/>
          <p:cNvSpPr>
            <a:spLocks noChangeShapeType="1"/>
          </p:cNvSpPr>
          <p:nvPr/>
        </p:nvSpPr>
        <p:spPr bwMode="auto">
          <a:xfrm>
            <a:off x="306388" y="49434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73" name="Line 21"/>
          <p:cNvSpPr>
            <a:spLocks noChangeShapeType="1"/>
          </p:cNvSpPr>
          <p:nvPr/>
        </p:nvSpPr>
        <p:spPr bwMode="auto">
          <a:xfrm>
            <a:off x="8832850" y="494347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>
            <a:off x="288925" y="4775200"/>
            <a:ext cx="86598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75" name="Line 23"/>
          <p:cNvSpPr>
            <a:spLocks noChangeShapeType="1"/>
          </p:cNvSpPr>
          <p:nvPr/>
        </p:nvSpPr>
        <p:spPr bwMode="auto">
          <a:xfrm>
            <a:off x="3170238" y="4727575"/>
            <a:ext cx="1587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76" name="Line 24"/>
          <p:cNvSpPr>
            <a:spLocks noChangeShapeType="1"/>
          </p:cNvSpPr>
          <p:nvPr/>
        </p:nvSpPr>
        <p:spPr bwMode="auto">
          <a:xfrm>
            <a:off x="6053138" y="4727575"/>
            <a:ext cx="1587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77" name="Line 25"/>
          <p:cNvSpPr>
            <a:spLocks noChangeShapeType="1"/>
          </p:cNvSpPr>
          <p:nvPr/>
        </p:nvSpPr>
        <p:spPr bwMode="auto">
          <a:xfrm>
            <a:off x="306388" y="46196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78" name="Line 26"/>
          <p:cNvSpPr>
            <a:spLocks noChangeShapeType="1"/>
          </p:cNvSpPr>
          <p:nvPr/>
        </p:nvSpPr>
        <p:spPr bwMode="auto">
          <a:xfrm>
            <a:off x="8832850" y="461962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79" name="Line 27"/>
          <p:cNvSpPr>
            <a:spLocks noChangeShapeType="1"/>
          </p:cNvSpPr>
          <p:nvPr/>
        </p:nvSpPr>
        <p:spPr bwMode="auto">
          <a:xfrm>
            <a:off x="306388" y="44513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80" name="Line 28"/>
          <p:cNvSpPr>
            <a:spLocks noChangeShapeType="1"/>
          </p:cNvSpPr>
          <p:nvPr/>
        </p:nvSpPr>
        <p:spPr bwMode="auto">
          <a:xfrm>
            <a:off x="8832850" y="445135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81" name="Line 29"/>
          <p:cNvSpPr>
            <a:spLocks noChangeShapeType="1"/>
          </p:cNvSpPr>
          <p:nvPr/>
        </p:nvSpPr>
        <p:spPr bwMode="auto">
          <a:xfrm>
            <a:off x="306388" y="42957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82" name="Line 30"/>
          <p:cNvSpPr>
            <a:spLocks noChangeShapeType="1"/>
          </p:cNvSpPr>
          <p:nvPr/>
        </p:nvSpPr>
        <p:spPr bwMode="auto">
          <a:xfrm>
            <a:off x="8832850" y="429577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83" name="Line 31"/>
          <p:cNvSpPr>
            <a:spLocks noChangeShapeType="1"/>
          </p:cNvSpPr>
          <p:nvPr/>
        </p:nvSpPr>
        <p:spPr bwMode="auto">
          <a:xfrm>
            <a:off x="306388" y="41275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84" name="Line 32"/>
          <p:cNvSpPr>
            <a:spLocks noChangeShapeType="1"/>
          </p:cNvSpPr>
          <p:nvPr/>
        </p:nvSpPr>
        <p:spPr bwMode="auto">
          <a:xfrm>
            <a:off x="8832850" y="412750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85" name="Line 33"/>
          <p:cNvSpPr>
            <a:spLocks noChangeShapeType="1"/>
          </p:cNvSpPr>
          <p:nvPr/>
        </p:nvSpPr>
        <p:spPr bwMode="auto">
          <a:xfrm>
            <a:off x="288925" y="3960813"/>
            <a:ext cx="86598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86" name="Line 34"/>
          <p:cNvSpPr>
            <a:spLocks noChangeShapeType="1"/>
          </p:cNvSpPr>
          <p:nvPr/>
        </p:nvSpPr>
        <p:spPr bwMode="auto">
          <a:xfrm>
            <a:off x="3170238" y="3911600"/>
            <a:ext cx="1587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87" name="Line 35"/>
          <p:cNvSpPr>
            <a:spLocks noChangeShapeType="1"/>
          </p:cNvSpPr>
          <p:nvPr/>
        </p:nvSpPr>
        <p:spPr bwMode="auto">
          <a:xfrm>
            <a:off x="6053138" y="3911600"/>
            <a:ext cx="1587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88" name="Line 36"/>
          <p:cNvSpPr>
            <a:spLocks noChangeShapeType="1"/>
          </p:cNvSpPr>
          <p:nvPr/>
        </p:nvSpPr>
        <p:spPr bwMode="auto">
          <a:xfrm>
            <a:off x="306388" y="38036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89" name="Line 37"/>
          <p:cNvSpPr>
            <a:spLocks noChangeShapeType="1"/>
          </p:cNvSpPr>
          <p:nvPr/>
        </p:nvSpPr>
        <p:spPr bwMode="auto">
          <a:xfrm>
            <a:off x="8832850" y="380365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90" name="Line 38"/>
          <p:cNvSpPr>
            <a:spLocks noChangeShapeType="1"/>
          </p:cNvSpPr>
          <p:nvPr/>
        </p:nvSpPr>
        <p:spPr bwMode="auto">
          <a:xfrm>
            <a:off x="306388" y="36353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91" name="Line 39"/>
          <p:cNvSpPr>
            <a:spLocks noChangeShapeType="1"/>
          </p:cNvSpPr>
          <p:nvPr/>
        </p:nvSpPr>
        <p:spPr bwMode="auto">
          <a:xfrm>
            <a:off x="8832850" y="363537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92" name="Line 40"/>
          <p:cNvSpPr>
            <a:spLocks noChangeShapeType="1"/>
          </p:cNvSpPr>
          <p:nvPr/>
        </p:nvSpPr>
        <p:spPr bwMode="auto">
          <a:xfrm>
            <a:off x="306388" y="34798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93" name="Line 41"/>
          <p:cNvSpPr>
            <a:spLocks noChangeShapeType="1"/>
          </p:cNvSpPr>
          <p:nvPr/>
        </p:nvSpPr>
        <p:spPr bwMode="auto">
          <a:xfrm>
            <a:off x="8832850" y="347980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94" name="Line 42"/>
          <p:cNvSpPr>
            <a:spLocks noChangeShapeType="1"/>
          </p:cNvSpPr>
          <p:nvPr/>
        </p:nvSpPr>
        <p:spPr bwMode="auto">
          <a:xfrm>
            <a:off x="306388" y="33115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95" name="Line 43"/>
          <p:cNvSpPr>
            <a:spLocks noChangeShapeType="1"/>
          </p:cNvSpPr>
          <p:nvPr/>
        </p:nvSpPr>
        <p:spPr bwMode="auto">
          <a:xfrm>
            <a:off x="8832850" y="331152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96" name="Line 44"/>
          <p:cNvSpPr>
            <a:spLocks noChangeShapeType="1"/>
          </p:cNvSpPr>
          <p:nvPr/>
        </p:nvSpPr>
        <p:spPr bwMode="auto">
          <a:xfrm>
            <a:off x="288925" y="3144838"/>
            <a:ext cx="86598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97" name="Line 45"/>
          <p:cNvSpPr>
            <a:spLocks noChangeShapeType="1"/>
          </p:cNvSpPr>
          <p:nvPr/>
        </p:nvSpPr>
        <p:spPr bwMode="auto">
          <a:xfrm>
            <a:off x="3170238" y="3095625"/>
            <a:ext cx="1587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98" name="Line 46"/>
          <p:cNvSpPr>
            <a:spLocks noChangeShapeType="1"/>
          </p:cNvSpPr>
          <p:nvPr/>
        </p:nvSpPr>
        <p:spPr bwMode="auto">
          <a:xfrm>
            <a:off x="6053138" y="3095625"/>
            <a:ext cx="1587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5999" name="Line 47"/>
          <p:cNvSpPr>
            <a:spLocks noChangeShapeType="1"/>
          </p:cNvSpPr>
          <p:nvPr/>
        </p:nvSpPr>
        <p:spPr bwMode="auto">
          <a:xfrm>
            <a:off x="306388" y="29876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00" name="Line 48"/>
          <p:cNvSpPr>
            <a:spLocks noChangeShapeType="1"/>
          </p:cNvSpPr>
          <p:nvPr/>
        </p:nvSpPr>
        <p:spPr bwMode="auto">
          <a:xfrm>
            <a:off x="8832850" y="298767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01" name="Line 49"/>
          <p:cNvSpPr>
            <a:spLocks noChangeShapeType="1"/>
          </p:cNvSpPr>
          <p:nvPr/>
        </p:nvSpPr>
        <p:spPr bwMode="auto">
          <a:xfrm>
            <a:off x="306388" y="28209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02" name="Line 50"/>
          <p:cNvSpPr>
            <a:spLocks noChangeShapeType="1"/>
          </p:cNvSpPr>
          <p:nvPr/>
        </p:nvSpPr>
        <p:spPr bwMode="auto">
          <a:xfrm>
            <a:off x="8832850" y="2820988"/>
            <a:ext cx="1095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03" name="Line 51"/>
          <p:cNvSpPr>
            <a:spLocks noChangeShapeType="1"/>
          </p:cNvSpPr>
          <p:nvPr/>
        </p:nvSpPr>
        <p:spPr bwMode="auto">
          <a:xfrm>
            <a:off x="306388" y="26638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04" name="Line 52"/>
          <p:cNvSpPr>
            <a:spLocks noChangeShapeType="1"/>
          </p:cNvSpPr>
          <p:nvPr/>
        </p:nvSpPr>
        <p:spPr bwMode="auto">
          <a:xfrm>
            <a:off x="8832850" y="266382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05" name="Line 53"/>
          <p:cNvSpPr>
            <a:spLocks noChangeShapeType="1"/>
          </p:cNvSpPr>
          <p:nvPr/>
        </p:nvSpPr>
        <p:spPr bwMode="auto">
          <a:xfrm>
            <a:off x="306388" y="24971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06" name="Line 54"/>
          <p:cNvSpPr>
            <a:spLocks noChangeShapeType="1"/>
          </p:cNvSpPr>
          <p:nvPr/>
        </p:nvSpPr>
        <p:spPr bwMode="auto">
          <a:xfrm>
            <a:off x="8832850" y="2497138"/>
            <a:ext cx="1095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07" name="Line 55"/>
          <p:cNvSpPr>
            <a:spLocks noChangeShapeType="1"/>
          </p:cNvSpPr>
          <p:nvPr/>
        </p:nvSpPr>
        <p:spPr bwMode="auto">
          <a:xfrm>
            <a:off x="288925" y="2328863"/>
            <a:ext cx="86598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08" name="Line 56"/>
          <p:cNvSpPr>
            <a:spLocks noChangeShapeType="1"/>
          </p:cNvSpPr>
          <p:nvPr/>
        </p:nvSpPr>
        <p:spPr bwMode="auto">
          <a:xfrm>
            <a:off x="3170238" y="2281238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09" name="Line 57"/>
          <p:cNvSpPr>
            <a:spLocks noChangeShapeType="1"/>
          </p:cNvSpPr>
          <p:nvPr/>
        </p:nvSpPr>
        <p:spPr bwMode="auto">
          <a:xfrm>
            <a:off x="6053138" y="2281238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10" name="Line 58"/>
          <p:cNvSpPr>
            <a:spLocks noChangeShapeType="1"/>
          </p:cNvSpPr>
          <p:nvPr/>
        </p:nvSpPr>
        <p:spPr bwMode="auto">
          <a:xfrm>
            <a:off x="306388" y="21732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11" name="Line 59"/>
          <p:cNvSpPr>
            <a:spLocks noChangeShapeType="1"/>
          </p:cNvSpPr>
          <p:nvPr/>
        </p:nvSpPr>
        <p:spPr bwMode="auto">
          <a:xfrm>
            <a:off x="8832850" y="2173288"/>
            <a:ext cx="1095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12" name="Line 60"/>
          <p:cNvSpPr>
            <a:spLocks noChangeShapeType="1"/>
          </p:cNvSpPr>
          <p:nvPr/>
        </p:nvSpPr>
        <p:spPr bwMode="auto">
          <a:xfrm>
            <a:off x="306388" y="20050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13" name="Line 61"/>
          <p:cNvSpPr>
            <a:spLocks noChangeShapeType="1"/>
          </p:cNvSpPr>
          <p:nvPr/>
        </p:nvSpPr>
        <p:spPr bwMode="auto">
          <a:xfrm>
            <a:off x="8832850" y="2005013"/>
            <a:ext cx="1095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14" name="Line 62"/>
          <p:cNvSpPr>
            <a:spLocks noChangeShapeType="1"/>
          </p:cNvSpPr>
          <p:nvPr/>
        </p:nvSpPr>
        <p:spPr bwMode="auto">
          <a:xfrm>
            <a:off x="306388" y="18478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15" name="Line 63"/>
          <p:cNvSpPr>
            <a:spLocks noChangeShapeType="1"/>
          </p:cNvSpPr>
          <p:nvPr/>
        </p:nvSpPr>
        <p:spPr bwMode="auto">
          <a:xfrm>
            <a:off x="8832850" y="184785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16" name="Line 64"/>
          <p:cNvSpPr>
            <a:spLocks noChangeShapeType="1"/>
          </p:cNvSpPr>
          <p:nvPr/>
        </p:nvSpPr>
        <p:spPr bwMode="auto">
          <a:xfrm>
            <a:off x="306388" y="16811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17" name="Line 65"/>
          <p:cNvSpPr>
            <a:spLocks noChangeShapeType="1"/>
          </p:cNvSpPr>
          <p:nvPr/>
        </p:nvSpPr>
        <p:spPr bwMode="auto">
          <a:xfrm>
            <a:off x="8832850" y="1681163"/>
            <a:ext cx="1095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18" name="Rectangle 66"/>
          <p:cNvSpPr>
            <a:spLocks noChangeArrowheads="1"/>
          </p:cNvSpPr>
          <p:nvPr/>
        </p:nvSpPr>
        <p:spPr bwMode="auto">
          <a:xfrm>
            <a:off x="288925" y="1522413"/>
            <a:ext cx="8670925" cy="4894262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19" name="Rectangle 67"/>
          <p:cNvSpPr>
            <a:spLocks noChangeArrowheads="1"/>
          </p:cNvSpPr>
          <p:nvPr/>
        </p:nvSpPr>
        <p:spPr bwMode="auto">
          <a:xfrm>
            <a:off x="3886200" y="6097588"/>
            <a:ext cx="481488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EITHER BACK DIRECTLY BEHIND CENTER</a:t>
            </a:r>
            <a:endParaRPr lang="en-US"/>
          </a:p>
        </p:txBody>
      </p:sp>
      <p:sp>
        <p:nvSpPr>
          <p:cNvPr id="126020" name="Rectangle 68"/>
          <p:cNvSpPr>
            <a:spLocks noChangeArrowheads="1"/>
          </p:cNvSpPr>
          <p:nvPr/>
        </p:nvSpPr>
        <p:spPr bwMode="auto">
          <a:xfrm>
            <a:off x="2760663" y="757238"/>
            <a:ext cx="44069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"SCAT" PASS PROTECTION</a:t>
            </a:r>
            <a:endParaRPr lang="en-US"/>
          </a:p>
        </p:txBody>
      </p:sp>
      <p:sp>
        <p:nvSpPr>
          <p:cNvPr id="126021" name="Rectangle 69"/>
          <p:cNvSpPr>
            <a:spLocks noChangeArrowheads="1"/>
          </p:cNvSpPr>
          <p:nvPr/>
        </p:nvSpPr>
        <p:spPr bwMode="auto">
          <a:xfrm>
            <a:off x="2760663" y="1068388"/>
            <a:ext cx="43529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With a "LIZ" Call. (vs 50 Front).</a:t>
            </a:r>
            <a:endParaRPr lang="en-US"/>
          </a:p>
        </p:txBody>
      </p:sp>
      <p:sp>
        <p:nvSpPr>
          <p:cNvPr id="126022" name="Freeform 70"/>
          <p:cNvSpPr>
            <a:spLocks/>
          </p:cNvSpPr>
          <p:nvPr/>
        </p:nvSpPr>
        <p:spPr bwMode="auto">
          <a:xfrm>
            <a:off x="5842000" y="4440238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6023" name="Oval 71"/>
          <p:cNvSpPr>
            <a:spLocks noChangeArrowheads="1"/>
          </p:cNvSpPr>
          <p:nvPr/>
        </p:nvSpPr>
        <p:spPr bwMode="auto">
          <a:xfrm>
            <a:off x="5314950" y="4787900"/>
            <a:ext cx="227013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6024" name="Freeform 72"/>
          <p:cNvSpPr>
            <a:spLocks/>
          </p:cNvSpPr>
          <p:nvPr/>
        </p:nvSpPr>
        <p:spPr bwMode="auto">
          <a:xfrm>
            <a:off x="5326063" y="445135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6025" name="Oval 73"/>
          <p:cNvSpPr>
            <a:spLocks noChangeArrowheads="1"/>
          </p:cNvSpPr>
          <p:nvPr/>
        </p:nvSpPr>
        <p:spPr bwMode="auto">
          <a:xfrm>
            <a:off x="4835525" y="4787900"/>
            <a:ext cx="227013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6026" name="Freeform 74"/>
          <p:cNvSpPr>
            <a:spLocks/>
          </p:cNvSpPr>
          <p:nvPr/>
        </p:nvSpPr>
        <p:spPr bwMode="auto">
          <a:xfrm>
            <a:off x="3263900" y="4427538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6027" name="Rectangle 75"/>
          <p:cNvSpPr>
            <a:spLocks noChangeArrowheads="1"/>
          </p:cNvSpPr>
          <p:nvPr/>
        </p:nvSpPr>
        <p:spPr bwMode="auto">
          <a:xfrm>
            <a:off x="4295775" y="4787900"/>
            <a:ext cx="227013" cy="228600"/>
          </a:xfrm>
          <a:prstGeom prst="rect">
            <a:avLst/>
          </a:prstGeom>
          <a:solidFill>
            <a:srgbClr val="FFFFFF"/>
          </a:solidFill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6028" name="Line 76"/>
          <p:cNvSpPr>
            <a:spLocks noChangeShapeType="1"/>
          </p:cNvSpPr>
          <p:nvPr/>
        </p:nvSpPr>
        <p:spPr bwMode="auto">
          <a:xfrm>
            <a:off x="4295775" y="4787900"/>
            <a:ext cx="20320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29" name="Line 77"/>
          <p:cNvSpPr>
            <a:spLocks noChangeShapeType="1"/>
          </p:cNvSpPr>
          <p:nvPr/>
        </p:nvSpPr>
        <p:spPr bwMode="auto">
          <a:xfrm flipV="1">
            <a:off x="4295775" y="4787900"/>
            <a:ext cx="20320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30" name="Freeform 78"/>
          <p:cNvSpPr>
            <a:spLocks/>
          </p:cNvSpPr>
          <p:nvPr/>
        </p:nvSpPr>
        <p:spPr bwMode="auto">
          <a:xfrm>
            <a:off x="4822825" y="384016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6031" name="Oval 79"/>
          <p:cNvSpPr>
            <a:spLocks noChangeArrowheads="1"/>
          </p:cNvSpPr>
          <p:nvPr/>
        </p:nvSpPr>
        <p:spPr bwMode="auto">
          <a:xfrm>
            <a:off x="3790950" y="4787900"/>
            <a:ext cx="228600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6032" name="Freeform 80"/>
          <p:cNvSpPr>
            <a:spLocks/>
          </p:cNvSpPr>
          <p:nvPr/>
        </p:nvSpPr>
        <p:spPr bwMode="auto">
          <a:xfrm>
            <a:off x="3767138" y="385286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6033" name="Oval 81"/>
          <p:cNvSpPr>
            <a:spLocks noChangeArrowheads="1"/>
          </p:cNvSpPr>
          <p:nvPr/>
        </p:nvSpPr>
        <p:spPr bwMode="auto">
          <a:xfrm>
            <a:off x="3287713" y="4787900"/>
            <a:ext cx="227012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6034" name="Freeform 82"/>
          <p:cNvSpPr>
            <a:spLocks/>
          </p:cNvSpPr>
          <p:nvPr/>
        </p:nvSpPr>
        <p:spPr bwMode="auto">
          <a:xfrm>
            <a:off x="4295775" y="445135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6035" name="Oval 83"/>
          <p:cNvSpPr>
            <a:spLocks noChangeArrowheads="1"/>
          </p:cNvSpPr>
          <p:nvPr/>
        </p:nvSpPr>
        <p:spPr bwMode="auto">
          <a:xfrm>
            <a:off x="2784475" y="4775200"/>
            <a:ext cx="227013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6036" name="Freeform 84"/>
          <p:cNvSpPr>
            <a:spLocks/>
          </p:cNvSpPr>
          <p:nvPr/>
        </p:nvSpPr>
        <p:spPr bwMode="auto">
          <a:xfrm>
            <a:off x="2676525" y="4440238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6037" name="Rectangle 85"/>
          <p:cNvSpPr>
            <a:spLocks noChangeArrowheads="1"/>
          </p:cNvSpPr>
          <p:nvPr/>
        </p:nvSpPr>
        <p:spPr bwMode="auto">
          <a:xfrm>
            <a:off x="4271963" y="5081588"/>
            <a:ext cx="3794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QB</a:t>
            </a:r>
            <a:endParaRPr lang="en-US"/>
          </a:p>
        </p:txBody>
      </p:sp>
      <p:sp>
        <p:nvSpPr>
          <p:cNvPr id="126038" name="Freeform 86"/>
          <p:cNvSpPr>
            <a:spLocks/>
          </p:cNvSpPr>
          <p:nvPr/>
        </p:nvSpPr>
        <p:spPr bwMode="auto">
          <a:xfrm>
            <a:off x="6765925" y="3371850"/>
            <a:ext cx="215900" cy="215900"/>
          </a:xfrm>
          <a:custGeom>
            <a:avLst/>
            <a:gdLst>
              <a:gd name="T0" fmla="*/ 0 w 272"/>
              <a:gd name="T1" fmla="*/ 0 h 273"/>
              <a:gd name="T2" fmla="*/ 272 w 272"/>
              <a:gd name="T3" fmla="*/ 0 h 273"/>
              <a:gd name="T4" fmla="*/ 136 w 272"/>
              <a:gd name="T5" fmla="*/ 273 h 273"/>
              <a:gd name="T6" fmla="*/ 0 w 272"/>
              <a:gd name="T7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3">
                <a:moveTo>
                  <a:pt x="0" y="0"/>
                </a:moveTo>
                <a:lnTo>
                  <a:pt x="272" y="0"/>
                </a:lnTo>
                <a:lnTo>
                  <a:pt x="136" y="27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6039" name="Oval 87"/>
          <p:cNvSpPr>
            <a:spLocks noChangeArrowheads="1"/>
          </p:cNvSpPr>
          <p:nvPr/>
        </p:nvSpPr>
        <p:spPr bwMode="auto">
          <a:xfrm>
            <a:off x="4271963" y="5614988"/>
            <a:ext cx="227012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6040" name="Freeform 88"/>
          <p:cNvSpPr>
            <a:spLocks/>
          </p:cNvSpPr>
          <p:nvPr/>
        </p:nvSpPr>
        <p:spPr bwMode="auto">
          <a:xfrm>
            <a:off x="1379538" y="3348038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6041" name="Freeform 89"/>
          <p:cNvSpPr>
            <a:spLocks/>
          </p:cNvSpPr>
          <p:nvPr/>
        </p:nvSpPr>
        <p:spPr bwMode="auto">
          <a:xfrm>
            <a:off x="2400300" y="3635375"/>
            <a:ext cx="215900" cy="217488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6042" name="Freeform 90"/>
          <p:cNvSpPr>
            <a:spLocks/>
          </p:cNvSpPr>
          <p:nvPr/>
        </p:nvSpPr>
        <p:spPr bwMode="auto">
          <a:xfrm>
            <a:off x="4246563" y="283210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6043" name="Line 91"/>
          <p:cNvSpPr>
            <a:spLocks noChangeShapeType="1"/>
          </p:cNvSpPr>
          <p:nvPr/>
        </p:nvSpPr>
        <p:spPr bwMode="auto">
          <a:xfrm flipV="1">
            <a:off x="4478338" y="5397500"/>
            <a:ext cx="442912" cy="2698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44" name="Freeform 92"/>
          <p:cNvSpPr>
            <a:spLocks/>
          </p:cNvSpPr>
          <p:nvPr/>
        </p:nvSpPr>
        <p:spPr bwMode="auto">
          <a:xfrm>
            <a:off x="4876800" y="5318125"/>
            <a:ext cx="100013" cy="149225"/>
          </a:xfrm>
          <a:custGeom>
            <a:avLst/>
            <a:gdLst>
              <a:gd name="T0" fmla="*/ 126 w 126"/>
              <a:gd name="T1" fmla="*/ 175 h 186"/>
              <a:gd name="T2" fmla="*/ 109 w 126"/>
              <a:gd name="T3" fmla="*/ 186 h 186"/>
              <a:gd name="T4" fmla="*/ 0 w 126"/>
              <a:gd name="T5" fmla="*/ 10 h 186"/>
              <a:gd name="T6" fmla="*/ 17 w 126"/>
              <a:gd name="T7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" h="186">
                <a:moveTo>
                  <a:pt x="126" y="175"/>
                </a:moveTo>
                <a:lnTo>
                  <a:pt x="109" y="186"/>
                </a:lnTo>
                <a:lnTo>
                  <a:pt x="0" y="10"/>
                </a:lnTo>
                <a:lnTo>
                  <a:pt x="17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45" name="Arc 93"/>
          <p:cNvSpPr>
            <a:spLocks/>
          </p:cNvSpPr>
          <p:nvPr/>
        </p:nvSpPr>
        <p:spPr bwMode="auto">
          <a:xfrm>
            <a:off x="2895600" y="4173538"/>
            <a:ext cx="230188" cy="623887"/>
          </a:xfrm>
          <a:custGeom>
            <a:avLst/>
            <a:gdLst>
              <a:gd name="G0" fmla="+- 628 0 0"/>
              <a:gd name="G1" fmla="+- 236 0 0"/>
              <a:gd name="G2" fmla="+- 21600 0 0"/>
              <a:gd name="T0" fmla="*/ 22227 w 22228"/>
              <a:gd name="T1" fmla="*/ 0 h 21836"/>
              <a:gd name="T2" fmla="*/ 0 w 22228"/>
              <a:gd name="T3" fmla="*/ 21827 h 21836"/>
              <a:gd name="T4" fmla="*/ 628 w 22228"/>
              <a:gd name="T5" fmla="*/ 236 h 21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28" h="21836" fill="none" extrusionOk="0">
                <a:moveTo>
                  <a:pt x="22226" y="0"/>
                </a:moveTo>
                <a:cubicBezTo>
                  <a:pt x="22227" y="78"/>
                  <a:pt x="22228" y="157"/>
                  <a:pt x="22228" y="236"/>
                </a:cubicBezTo>
                <a:cubicBezTo>
                  <a:pt x="22228" y="12165"/>
                  <a:pt x="12557" y="21836"/>
                  <a:pt x="628" y="21836"/>
                </a:cubicBezTo>
                <a:cubicBezTo>
                  <a:pt x="418" y="21836"/>
                  <a:pt x="209" y="21832"/>
                  <a:pt x="0" y="21826"/>
                </a:cubicBezTo>
              </a:path>
              <a:path w="22228" h="21836" stroke="0" extrusionOk="0">
                <a:moveTo>
                  <a:pt x="22226" y="0"/>
                </a:moveTo>
                <a:cubicBezTo>
                  <a:pt x="22227" y="78"/>
                  <a:pt x="22228" y="157"/>
                  <a:pt x="22228" y="236"/>
                </a:cubicBezTo>
                <a:cubicBezTo>
                  <a:pt x="22228" y="12165"/>
                  <a:pt x="12557" y="21836"/>
                  <a:pt x="628" y="21836"/>
                </a:cubicBezTo>
                <a:cubicBezTo>
                  <a:pt x="418" y="21836"/>
                  <a:pt x="209" y="21832"/>
                  <a:pt x="0" y="21826"/>
                </a:cubicBezTo>
                <a:lnTo>
                  <a:pt x="628" y="236"/>
                </a:lnTo>
                <a:close/>
              </a:path>
            </a:pathLst>
          </a:cu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46" name="Freeform 94"/>
          <p:cNvSpPr>
            <a:spLocks/>
          </p:cNvSpPr>
          <p:nvPr/>
        </p:nvSpPr>
        <p:spPr bwMode="auto">
          <a:xfrm>
            <a:off x="3054350" y="4173538"/>
            <a:ext cx="114300" cy="155575"/>
          </a:xfrm>
          <a:custGeom>
            <a:avLst/>
            <a:gdLst>
              <a:gd name="T0" fmla="*/ 71 w 143"/>
              <a:gd name="T1" fmla="*/ 0 h 197"/>
              <a:gd name="T2" fmla="*/ 143 w 143"/>
              <a:gd name="T3" fmla="*/ 197 h 197"/>
              <a:gd name="T4" fmla="*/ 0 w 143"/>
              <a:gd name="T5" fmla="*/ 197 h 197"/>
              <a:gd name="T6" fmla="*/ 71 w 143"/>
              <a:gd name="T7" fmla="*/ 0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3" h="197">
                <a:moveTo>
                  <a:pt x="71" y="0"/>
                </a:moveTo>
                <a:lnTo>
                  <a:pt x="143" y="197"/>
                </a:lnTo>
                <a:lnTo>
                  <a:pt x="0" y="197"/>
                </a:lnTo>
                <a:lnTo>
                  <a:pt x="71" y="0"/>
                </a:lnTo>
                <a:close/>
              </a:path>
            </a:pathLst>
          </a:custGeom>
          <a:solidFill>
            <a:srgbClr val="000000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6047" name="Line 95"/>
          <p:cNvSpPr>
            <a:spLocks noChangeShapeType="1"/>
          </p:cNvSpPr>
          <p:nvPr/>
        </p:nvSpPr>
        <p:spPr bwMode="auto">
          <a:xfrm flipV="1">
            <a:off x="4921250" y="5314950"/>
            <a:ext cx="84138" cy="698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48" name="Line 96"/>
          <p:cNvSpPr>
            <a:spLocks noChangeShapeType="1"/>
          </p:cNvSpPr>
          <p:nvPr/>
        </p:nvSpPr>
        <p:spPr bwMode="auto">
          <a:xfrm flipV="1">
            <a:off x="5097463" y="5170488"/>
            <a:ext cx="85725" cy="698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49" name="Line 97"/>
          <p:cNvSpPr>
            <a:spLocks noChangeShapeType="1"/>
          </p:cNvSpPr>
          <p:nvPr/>
        </p:nvSpPr>
        <p:spPr bwMode="auto">
          <a:xfrm flipV="1">
            <a:off x="5275263" y="5026025"/>
            <a:ext cx="85725" cy="698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50" name="Line 98"/>
          <p:cNvSpPr>
            <a:spLocks noChangeShapeType="1"/>
          </p:cNvSpPr>
          <p:nvPr/>
        </p:nvSpPr>
        <p:spPr bwMode="auto">
          <a:xfrm flipV="1">
            <a:off x="5453063" y="4881563"/>
            <a:ext cx="85725" cy="698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51" name="Line 99"/>
          <p:cNvSpPr>
            <a:spLocks noChangeShapeType="1"/>
          </p:cNvSpPr>
          <p:nvPr/>
        </p:nvSpPr>
        <p:spPr bwMode="auto">
          <a:xfrm flipV="1">
            <a:off x="5630863" y="4737100"/>
            <a:ext cx="85725" cy="698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52" name="Line 100"/>
          <p:cNvSpPr>
            <a:spLocks noChangeShapeType="1"/>
          </p:cNvSpPr>
          <p:nvPr/>
        </p:nvSpPr>
        <p:spPr bwMode="auto">
          <a:xfrm flipV="1">
            <a:off x="5808663" y="4594225"/>
            <a:ext cx="82550" cy="666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53" name="Freeform 101"/>
          <p:cNvSpPr>
            <a:spLocks/>
          </p:cNvSpPr>
          <p:nvPr/>
        </p:nvSpPr>
        <p:spPr bwMode="auto">
          <a:xfrm>
            <a:off x="4849813" y="4737100"/>
            <a:ext cx="84137" cy="239713"/>
          </a:xfrm>
          <a:custGeom>
            <a:avLst/>
            <a:gdLst>
              <a:gd name="T0" fmla="*/ 104 w 104"/>
              <a:gd name="T1" fmla="*/ 75 h 300"/>
              <a:gd name="T2" fmla="*/ 104 w 104"/>
              <a:gd name="T3" fmla="*/ 300 h 300"/>
              <a:gd name="T4" fmla="*/ 0 w 104"/>
              <a:gd name="T5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300">
                <a:moveTo>
                  <a:pt x="104" y="75"/>
                </a:moveTo>
                <a:lnTo>
                  <a:pt x="104" y="300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54" name="Freeform 102"/>
          <p:cNvSpPr>
            <a:spLocks/>
          </p:cNvSpPr>
          <p:nvPr/>
        </p:nvSpPr>
        <p:spPr bwMode="auto">
          <a:xfrm>
            <a:off x="4765675" y="4695825"/>
            <a:ext cx="163513" cy="68263"/>
          </a:xfrm>
          <a:custGeom>
            <a:avLst/>
            <a:gdLst>
              <a:gd name="T0" fmla="*/ 0 w 203"/>
              <a:gd name="T1" fmla="*/ 67 h 86"/>
              <a:gd name="T2" fmla="*/ 7 w 203"/>
              <a:gd name="T3" fmla="*/ 86 h 86"/>
              <a:gd name="T4" fmla="*/ 203 w 203"/>
              <a:gd name="T5" fmla="*/ 19 h 86"/>
              <a:gd name="T6" fmla="*/ 197 w 203"/>
              <a:gd name="T7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3" h="86">
                <a:moveTo>
                  <a:pt x="0" y="67"/>
                </a:moveTo>
                <a:lnTo>
                  <a:pt x="7" y="86"/>
                </a:lnTo>
                <a:lnTo>
                  <a:pt x="203" y="19"/>
                </a:lnTo>
                <a:lnTo>
                  <a:pt x="197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55" name="Line 103"/>
          <p:cNvSpPr>
            <a:spLocks noChangeShapeType="1"/>
          </p:cNvSpPr>
          <p:nvPr/>
        </p:nvSpPr>
        <p:spPr bwMode="auto">
          <a:xfrm>
            <a:off x="4514850" y="4581525"/>
            <a:ext cx="149225" cy="777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56" name="Line 104"/>
          <p:cNvSpPr>
            <a:spLocks noChangeShapeType="1"/>
          </p:cNvSpPr>
          <p:nvPr/>
        </p:nvSpPr>
        <p:spPr bwMode="auto">
          <a:xfrm>
            <a:off x="4783138" y="4721225"/>
            <a:ext cx="150812" cy="7620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57" name="Line 105"/>
          <p:cNvSpPr>
            <a:spLocks noChangeShapeType="1"/>
          </p:cNvSpPr>
          <p:nvPr/>
        </p:nvSpPr>
        <p:spPr bwMode="auto">
          <a:xfrm>
            <a:off x="4933950" y="4065588"/>
            <a:ext cx="1588" cy="10160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58" name="Line 106"/>
          <p:cNvSpPr>
            <a:spLocks noChangeShapeType="1"/>
          </p:cNvSpPr>
          <p:nvPr/>
        </p:nvSpPr>
        <p:spPr bwMode="auto">
          <a:xfrm>
            <a:off x="4933950" y="4271963"/>
            <a:ext cx="1588" cy="10160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59" name="Line 107"/>
          <p:cNvSpPr>
            <a:spLocks noChangeShapeType="1"/>
          </p:cNvSpPr>
          <p:nvPr/>
        </p:nvSpPr>
        <p:spPr bwMode="auto">
          <a:xfrm>
            <a:off x="4933950" y="4476750"/>
            <a:ext cx="1588" cy="1031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60" name="Line 108"/>
          <p:cNvSpPr>
            <a:spLocks noChangeShapeType="1"/>
          </p:cNvSpPr>
          <p:nvPr/>
        </p:nvSpPr>
        <p:spPr bwMode="auto">
          <a:xfrm>
            <a:off x="4933950" y="4683125"/>
            <a:ext cx="1588" cy="10160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61" name="Line 109"/>
          <p:cNvSpPr>
            <a:spLocks noChangeShapeType="1"/>
          </p:cNvSpPr>
          <p:nvPr/>
        </p:nvSpPr>
        <p:spPr bwMode="auto">
          <a:xfrm>
            <a:off x="2895600" y="4570413"/>
            <a:ext cx="103188" cy="2222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62" name="Line 110"/>
          <p:cNvSpPr>
            <a:spLocks noChangeShapeType="1"/>
          </p:cNvSpPr>
          <p:nvPr/>
        </p:nvSpPr>
        <p:spPr bwMode="auto">
          <a:xfrm>
            <a:off x="3106738" y="4613275"/>
            <a:ext cx="103187" cy="2063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63" name="Line 111"/>
          <p:cNvSpPr>
            <a:spLocks noChangeShapeType="1"/>
          </p:cNvSpPr>
          <p:nvPr/>
        </p:nvSpPr>
        <p:spPr bwMode="auto">
          <a:xfrm>
            <a:off x="3317875" y="4656138"/>
            <a:ext cx="103188" cy="2063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64" name="Line 112"/>
          <p:cNvSpPr>
            <a:spLocks noChangeShapeType="1"/>
          </p:cNvSpPr>
          <p:nvPr/>
        </p:nvSpPr>
        <p:spPr bwMode="auto">
          <a:xfrm>
            <a:off x="3529013" y="4699000"/>
            <a:ext cx="103187" cy="2063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65" name="Line 113"/>
          <p:cNvSpPr>
            <a:spLocks noChangeShapeType="1"/>
          </p:cNvSpPr>
          <p:nvPr/>
        </p:nvSpPr>
        <p:spPr bwMode="auto">
          <a:xfrm>
            <a:off x="3740150" y="4740275"/>
            <a:ext cx="103188" cy="2063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66" name="Line 114"/>
          <p:cNvSpPr>
            <a:spLocks noChangeShapeType="1"/>
          </p:cNvSpPr>
          <p:nvPr/>
        </p:nvSpPr>
        <p:spPr bwMode="auto">
          <a:xfrm flipH="1">
            <a:off x="3868738" y="4052888"/>
            <a:ext cx="11112" cy="1460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67" name="Line 115"/>
          <p:cNvSpPr>
            <a:spLocks noChangeShapeType="1"/>
          </p:cNvSpPr>
          <p:nvPr/>
        </p:nvSpPr>
        <p:spPr bwMode="auto">
          <a:xfrm flipH="1">
            <a:off x="3849688" y="4329113"/>
            <a:ext cx="9525" cy="14446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68" name="Line 116"/>
          <p:cNvSpPr>
            <a:spLocks noChangeShapeType="1"/>
          </p:cNvSpPr>
          <p:nvPr/>
        </p:nvSpPr>
        <p:spPr bwMode="auto">
          <a:xfrm flipH="1">
            <a:off x="3830638" y="4605338"/>
            <a:ext cx="9525" cy="1428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69" name="Freeform 117"/>
          <p:cNvSpPr>
            <a:spLocks/>
          </p:cNvSpPr>
          <p:nvPr/>
        </p:nvSpPr>
        <p:spPr bwMode="auto">
          <a:xfrm>
            <a:off x="3830638" y="4748213"/>
            <a:ext cx="82550" cy="180975"/>
          </a:xfrm>
          <a:custGeom>
            <a:avLst/>
            <a:gdLst>
              <a:gd name="T0" fmla="*/ 104 w 104"/>
              <a:gd name="T1" fmla="*/ 61 h 226"/>
              <a:gd name="T2" fmla="*/ 90 w 104"/>
              <a:gd name="T3" fmla="*/ 226 h 226"/>
              <a:gd name="T4" fmla="*/ 0 w 104"/>
              <a:gd name="T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226">
                <a:moveTo>
                  <a:pt x="104" y="61"/>
                </a:moveTo>
                <a:lnTo>
                  <a:pt x="90" y="226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70" name="Freeform 118"/>
          <p:cNvSpPr>
            <a:spLocks/>
          </p:cNvSpPr>
          <p:nvPr/>
        </p:nvSpPr>
        <p:spPr bwMode="auto">
          <a:xfrm>
            <a:off x="3749675" y="4703763"/>
            <a:ext cx="157163" cy="74612"/>
          </a:xfrm>
          <a:custGeom>
            <a:avLst/>
            <a:gdLst>
              <a:gd name="T0" fmla="*/ 0 w 198"/>
              <a:gd name="T1" fmla="*/ 75 h 94"/>
              <a:gd name="T2" fmla="*/ 6 w 198"/>
              <a:gd name="T3" fmla="*/ 94 h 94"/>
              <a:gd name="T4" fmla="*/ 198 w 198"/>
              <a:gd name="T5" fmla="*/ 19 h 94"/>
              <a:gd name="T6" fmla="*/ 192 w 198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8" h="94">
                <a:moveTo>
                  <a:pt x="0" y="75"/>
                </a:moveTo>
                <a:lnTo>
                  <a:pt x="6" y="94"/>
                </a:lnTo>
                <a:lnTo>
                  <a:pt x="198" y="19"/>
                </a:lnTo>
                <a:lnTo>
                  <a:pt x="192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71" name="Line 119"/>
          <p:cNvSpPr>
            <a:spLocks noChangeShapeType="1"/>
          </p:cNvSpPr>
          <p:nvPr/>
        </p:nvSpPr>
        <p:spPr bwMode="auto">
          <a:xfrm flipV="1">
            <a:off x="5438775" y="4665663"/>
            <a:ext cx="1588" cy="13176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72" name="Rectangle 120"/>
          <p:cNvSpPr>
            <a:spLocks noChangeArrowheads="1"/>
          </p:cNvSpPr>
          <p:nvPr/>
        </p:nvSpPr>
        <p:spPr bwMode="auto">
          <a:xfrm>
            <a:off x="5356225" y="4649788"/>
            <a:ext cx="163513" cy="15875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73" name="Line 121"/>
          <p:cNvSpPr>
            <a:spLocks noChangeShapeType="1"/>
          </p:cNvSpPr>
          <p:nvPr/>
        </p:nvSpPr>
        <p:spPr bwMode="auto">
          <a:xfrm flipH="1" flipV="1">
            <a:off x="3373438" y="4641850"/>
            <a:ext cx="25400" cy="1428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74" name="Freeform 122"/>
          <p:cNvSpPr>
            <a:spLocks/>
          </p:cNvSpPr>
          <p:nvPr/>
        </p:nvSpPr>
        <p:spPr bwMode="auto">
          <a:xfrm>
            <a:off x="3290888" y="4613275"/>
            <a:ext cx="165100" cy="41275"/>
          </a:xfrm>
          <a:custGeom>
            <a:avLst/>
            <a:gdLst>
              <a:gd name="T0" fmla="*/ 0 w 207"/>
              <a:gd name="T1" fmla="*/ 33 h 52"/>
              <a:gd name="T2" fmla="*/ 2 w 207"/>
              <a:gd name="T3" fmla="*/ 52 h 52"/>
              <a:gd name="T4" fmla="*/ 207 w 207"/>
              <a:gd name="T5" fmla="*/ 19 h 52"/>
              <a:gd name="T6" fmla="*/ 205 w 207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7" h="52">
                <a:moveTo>
                  <a:pt x="0" y="33"/>
                </a:moveTo>
                <a:lnTo>
                  <a:pt x="2" y="52"/>
                </a:lnTo>
                <a:lnTo>
                  <a:pt x="207" y="19"/>
                </a:lnTo>
                <a:lnTo>
                  <a:pt x="205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75" name="Line 123"/>
          <p:cNvSpPr>
            <a:spLocks noChangeShapeType="1"/>
          </p:cNvSpPr>
          <p:nvPr/>
        </p:nvSpPr>
        <p:spPr bwMode="auto">
          <a:xfrm flipV="1">
            <a:off x="4395788" y="4687888"/>
            <a:ext cx="1587" cy="10953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6076" name="Rectangle 124"/>
          <p:cNvSpPr>
            <a:spLocks noChangeArrowheads="1"/>
          </p:cNvSpPr>
          <p:nvPr/>
        </p:nvSpPr>
        <p:spPr bwMode="auto">
          <a:xfrm>
            <a:off x="4313238" y="4673600"/>
            <a:ext cx="163512" cy="14288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63663"/>
            <a:ext cx="8915400" cy="564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2760663" y="757238"/>
            <a:ext cx="44069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"SCAT" PASS PROTECTION</a:t>
            </a:r>
            <a:endParaRPr lang="en-US"/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2760663" y="1068388"/>
            <a:ext cx="43529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With a "LIZ" Call. (vs 50 Front).</a:t>
            </a:r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Line 4"/>
          <p:cNvSpPr>
            <a:spLocks noChangeShapeType="1"/>
          </p:cNvSpPr>
          <p:nvPr/>
        </p:nvSpPr>
        <p:spPr bwMode="auto">
          <a:xfrm>
            <a:off x="276225" y="62484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05" name="Line 5"/>
          <p:cNvSpPr>
            <a:spLocks noChangeShapeType="1"/>
          </p:cNvSpPr>
          <p:nvPr/>
        </p:nvSpPr>
        <p:spPr bwMode="auto">
          <a:xfrm>
            <a:off x="8805863" y="62484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06" name="Line 6"/>
          <p:cNvSpPr>
            <a:spLocks noChangeShapeType="1"/>
          </p:cNvSpPr>
          <p:nvPr/>
        </p:nvSpPr>
        <p:spPr bwMode="auto">
          <a:xfrm>
            <a:off x="276225" y="60801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07" name="Line 7"/>
          <p:cNvSpPr>
            <a:spLocks noChangeShapeType="1"/>
          </p:cNvSpPr>
          <p:nvPr/>
        </p:nvSpPr>
        <p:spPr bwMode="auto">
          <a:xfrm>
            <a:off x="8805863" y="60801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08" name="Line 8"/>
          <p:cNvSpPr>
            <a:spLocks noChangeShapeType="1"/>
          </p:cNvSpPr>
          <p:nvPr/>
        </p:nvSpPr>
        <p:spPr bwMode="auto">
          <a:xfrm>
            <a:off x="276225" y="59245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09" name="Line 9"/>
          <p:cNvSpPr>
            <a:spLocks noChangeShapeType="1"/>
          </p:cNvSpPr>
          <p:nvPr/>
        </p:nvSpPr>
        <p:spPr bwMode="auto">
          <a:xfrm>
            <a:off x="8805863" y="59245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10" name="Line 10"/>
          <p:cNvSpPr>
            <a:spLocks noChangeShapeType="1"/>
          </p:cNvSpPr>
          <p:nvPr/>
        </p:nvSpPr>
        <p:spPr bwMode="auto">
          <a:xfrm>
            <a:off x="276225" y="57562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11" name="Line 11"/>
          <p:cNvSpPr>
            <a:spLocks noChangeShapeType="1"/>
          </p:cNvSpPr>
          <p:nvPr/>
        </p:nvSpPr>
        <p:spPr bwMode="auto">
          <a:xfrm>
            <a:off x="8805863" y="57562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12" name="Line 12"/>
          <p:cNvSpPr>
            <a:spLocks noChangeShapeType="1"/>
          </p:cNvSpPr>
          <p:nvPr/>
        </p:nvSpPr>
        <p:spPr bwMode="auto">
          <a:xfrm>
            <a:off x="258763" y="5600700"/>
            <a:ext cx="86614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13" name="Line 13"/>
          <p:cNvSpPr>
            <a:spLocks noChangeShapeType="1"/>
          </p:cNvSpPr>
          <p:nvPr/>
        </p:nvSpPr>
        <p:spPr bwMode="auto">
          <a:xfrm>
            <a:off x="3141663" y="5553075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14" name="Line 14"/>
          <p:cNvSpPr>
            <a:spLocks noChangeShapeType="1"/>
          </p:cNvSpPr>
          <p:nvPr/>
        </p:nvSpPr>
        <p:spPr bwMode="auto">
          <a:xfrm>
            <a:off x="6024563" y="5553075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15" name="Line 15"/>
          <p:cNvSpPr>
            <a:spLocks noChangeShapeType="1"/>
          </p:cNvSpPr>
          <p:nvPr/>
        </p:nvSpPr>
        <p:spPr bwMode="auto">
          <a:xfrm>
            <a:off x="276225" y="54324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16" name="Line 16"/>
          <p:cNvSpPr>
            <a:spLocks noChangeShapeType="1"/>
          </p:cNvSpPr>
          <p:nvPr/>
        </p:nvSpPr>
        <p:spPr bwMode="auto">
          <a:xfrm>
            <a:off x="8805863" y="54324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17" name="Line 17"/>
          <p:cNvSpPr>
            <a:spLocks noChangeShapeType="1"/>
          </p:cNvSpPr>
          <p:nvPr/>
        </p:nvSpPr>
        <p:spPr bwMode="auto">
          <a:xfrm>
            <a:off x="276225" y="52641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18" name="Line 18"/>
          <p:cNvSpPr>
            <a:spLocks noChangeShapeType="1"/>
          </p:cNvSpPr>
          <p:nvPr/>
        </p:nvSpPr>
        <p:spPr bwMode="auto">
          <a:xfrm>
            <a:off x="8805863" y="52641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19" name="Line 19"/>
          <p:cNvSpPr>
            <a:spLocks noChangeShapeType="1"/>
          </p:cNvSpPr>
          <p:nvPr/>
        </p:nvSpPr>
        <p:spPr bwMode="auto">
          <a:xfrm>
            <a:off x="276225" y="51085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>
            <a:off x="8805863" y="51085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21" name="Line 21"/>
          <p:cNvSpPr>
            <a:spLocks noChangeShapeType="1"/>
          </p:cNvSpPr>
          <p:nvPr/>
        </p:nvSpPr>
        <p:spPr bwMode="auto">
          <a:xfrm>
            <a:off x="276225" y="49403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22" name="Line 22"/>
          <p:cNvSpPr>
            <a:spLocks noChangeShapeType="1"/>
          </p:cNvSpPr>
          <p:nvPr/>
        </p:nvSpPr>
        <p:spPr bwMode="auto">
          <a:xfrm>
            <a:off x="8805863" y="49403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23" name="Line 23"/>
          <p:cNvSpPr>
            <a:spLocks noChangeShapeType="1"/>
          </p:cNvSpPr>
          <p:nvPr/>
        </p:nvSpPr>
        <p:spPr bwMode="auto">
          <a:xfrm>
            <a:off x="258763" y="4784725"/>
            <a:ext cx="86614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24" name="Line 24"/>
          <p:cNvSpPr>
            <a:spLocks noChangeShapeType="1"/>
          </p:cNvSpPr>
          <p:nvPr/>
        </p:nvSpPr>
        <p:spPr bwMode="auto">
          <a:xfrm>
            <a:off x="3141663" y="4737100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25" name="Line 25"/>
          <p:cNvSpPr>
            <a:spLocks noChangeShapeType="1"/>
          </p:cNvSpPr>
          <p:nvPr/>
        </p:nvSpPr>
        <p:spPr bwMode="auto">
          <a:xfrm>
            <a:off x="6024563" y="4737100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26" name="Line 26"/>
          <p:cNvSpPr>
            <a:spLocks noChangeShapeType="1"/>
          </p:cNvSpPr>
          <p:nvPr/>
        </p:nvSpPr>
        <p:spPr bwMode="auto">
          <a:xfrm>
            <a:off x="276225" y="46164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27" name="Line 27"/>
          <p:cNvSpPr>
            <a:spLocks noChangeShapeType="1"/>
          </p:cNvSpPr>
          <p:nvPr/>
        </p:nvSpPr>
        <p:spPr bwMode="auto">
          <a:xfrm>
            <a:off x="8805863" y="46164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28" name="Line 28"/>
          <p:cNvSpPr>
            <a:spLocks noChangeShapeType="1"/>
          </p:cNvSpPr>
          <p:nvPr/>
        </p:nvSpPr>
        <p:spPr bwMode="auto">
          <a:xfrm>
            <a:off x="276225" y="44481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29" name="Line 29"/>
          <p:cNvSpPr>
            <a:spLocks noChangeShapeType="1"/>
          </p:cNvSpPr>
          <p:nvPr/>
        </p:nvSpPr>
        <p:spPr bwMode="auto">
          <a:xfrm>
            <a:off x="8805863" y="44481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30" name="Line 30"/>
          <p:cNvSpPr>
            <a:spLocks noChangeShapeType="1"/>
          </p:cNvSpPr>
          <p:nvPr/>
        </p:nvSpPr>
        <p:spPr bwMode="auto">
          <a:xfrm>
            <a:off x="276225" y="42926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31" name="Line 31"/>
          <p:cNvSpPr>
            <a:spLocks noChangeShapeType="1"/>
          </p:cNvSpPr>
          <p:nvPr/>
        </p:nvSpPr>
        <p:spPr bwMode="auto">
          <a:xfrm>
            <a:off x="8805863" y="42926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32" name="Line 32"/>
          <p:cNvSpPr>
            <a:spLocks noChangeShapeType="1"/>
          </p:cNvSpPr>
          <p:nvPr/>
        </p:nvSpPr>
        <p:spPr bwMode="auto">
          <a:xfrm>
            <a:off x="276225" y="41243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33" name="Line 33"/>
          <p:cNvSpPr>
            <a:spLocks noChangeShapeType="1"/>
          </p:cNvSpPr>
          <p:nvPr/>
        </p:nvSpPr>
        <p:spPr bwMode="auto">
          <a:xfrm>
            <a:off x="8805863" y="41243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34" name="Line 34"/>
          <p:cNvSpPr>
            <a:spLocks noChangeShapeType="1"/>
          </p:cNvSpPr>
          <p:nvPr/>
        </p:nvSpPr>
        <p:spPr bwMode="auto">
          <a:xfrm>
            <a:off x="258763" y="3968750"/>
            <a:ext cx="86614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35" name="Line 35"/>
          <p:cNvSpPr>
            <a:spLocks noChangeShapeType="1"/>
          </p:cNvSpPr>
          <p:nvPr/>
        </p:nvSpPr>
        <p:spPr bwMode="auto">
          <a:xfrm>
            <a:off x="3141663" y="3921125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36" name="Line 36"/>
          <p:cNvSpPr>
            <a:spLocks noChangeShapeType="1"/>
          </p:cNvSpPr>
          <p:nvPr/>
        </p:nvSpPr>
        <p:spPr bwMode="auto">
          <a:xfrm>
            <a:off x="6024563" y="3921125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37" name="Line 37"/>
          <p:cNvSpPr>
            <a:spLocks noChangeShapeType="1"/>
          </p:cNvSpPr>
          <p:nvPr/>
        </p:nvSpPr>
        <p:spPr bwMode="auto">
          <a:xfrm>
            <a:off x="276225" y="38004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38" name="Line 38"/>
          <p:cNvSpPr>
            <a:spLocks noChangeShapeType="1"/>
          </p:cNvSpPr>
          <p:nvPr/>
        </p:nvSpPr>
        <p:spPr bwMode="auto">
          <a:xfrm>
            <a:off x="8805863" y="38004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39" name="Line 39"/>
          <p:cNvSpPr>
            <a:spLocks noChangeShapeType="1"/>
          </p:cNvSpPr>
          <p:nvPr/>
        </p:nvSpPr>
        <p:spPr bwMode="auto">
          <a:xfrm>
            <a:off x="276225" y="36322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40" name="Line 40"/>
          <p:cNvSpPr>
            <a:spLocks noChangeShapeType="1"/>
          </p:cNvSpPr>
          <p:nvPr/>
        </p:nvSpPr>
        <p:spPr bwMode="auto">
          <a:xfrm>
            <a:off x="8805863" y="36322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41" name="Line 41"/>
          <p:cNvSpPr>
            <a:spLocks noChangeShapeType="1"/>
          </p:cNvSpPr>
          <p:nvPr/>
        </p:nvSpPr>
        <p:spPr bwMode="auto">
          <a:xfrm>
            <a:off x="276225" y="34766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42" name="Line 42"/>
          <p:cNvSpPr>
            <a:spLocks noChangeShapeType="1"/>
          </p:cNvSpPr>
          <p:nvPr/>
        </p:nvSpPr>
        <p:spPr bwMode="auto">
          <a:xfrm>
            <a:off x="8805863" y="34766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43" name="Line 43"/>
          <p:cNvSpPr>
            <a:spLocks noChangeShapeType="1"/>
          </p:cNvSpPr>
          <p:nvPr/>
        </p:nvSpPr>
        <p:spPr bwMode="auto">
          <a:xfrm>
            <a:off x="276225" y="33083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44" name="Line 44"/>
          <p:cNvSpPr>
            <a:spLocks noChangeShapeType="1"/>
          </p:cNvSpPr>
          <p:nvPr/>
        </p:nvSpPr>
        <p:spPr bwMode="auto">
          <a:xfrm>
            <a:off x="8805863" y="33083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45" name="Line 45"/>
          <p:cNvSpPr>
            <a:spLocks noChangeShapeType="1"/>
          </p:cNvSpPr>
          <p:nvPr/>
        </p:nvSpPr>
        <p:spPr bwMode="auto">
          <a:xfrm>
            <a:off x="258763" y="3152775"/>
            <a:ext cx="86614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46" name="Line 46"/>
          <p:cNvSpPr>
            <a:spLocks noChangeShapeType="1"/>
          </p:cNvSpPr>
          <p:nvPr/>
        </p:nvSpPr>
        <p:spPr bwMode="auto">
          <a:xfrm>
            <a:off x="3141663" y="3105150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47" name="Line 47"/>
          <p:cNvSpPr>
            <a:spLocks noChangeShapeType="1"/>
          </p:cNvSpPr>
          <p:nvPr/>
        </p:nvSpPr>
        <p:spPr bwMode="auto">
          <a:xfrm>
            <a:off x="6024563" y="3105150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48" name="Line 48"/>
          <p:cNvSpPr>
            <a:spLocks noChangeShapeType="1"/>
          </p:cNvSpPr>
          <p:nvPr/>
        </p:nvSpPr>
        <p:spPr bwMode="auto">
          <a:xfrm>
            <a:off x="276225" y="29845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49" name="Line 49"/>
          <p:cNvSpPr>
            <a:spLocks noChangeShapeType="1"/>
          </p:cNvSpPr>
          <p:nvPr/>
        </p:nvSpPr>
        <p:spPr bwMode="auto">
          <a:xfrm>
            <a:off x="8805863" y="29845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50" name="Line 50"/>
          <p:cNvSpPr>
            <a:spLocks noChangeShapeType="1"/>
          </p:cNvSpPr>
          <p:nvPr/>
        </p:nvSpPr>
        <p:spPr bwMode="auto">
          <a:xfrm>
            <a:off x="276225" y="28162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51" name="Line 51"/>
          <p:cNvSpPr>
            <a:spLocks noChangeShapeType="1"/>
          </p:cNvSpPr>
          <p:nvPr/>
        </p:nvSpPr>
        <p:spPr bwMode="auto">
          <a:xfrm>
            <a:off x="8805863" y="28162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52" name="Line 52"/>
          <p:cNvSpPr>
            <a:spLocks noChangeShapeType="1"/>
          </p:cNvSpPr>
          <p:nvPr/>
        </p:nvSpPr>
        <p:spPr bwMode="auto">
          <a:xfrm>
            <a:off x="276225" y="26606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53" name="Line 53"/>
          <p:cNvSpPr>
            <a:spLocks noChangeShapeType="1"/>
          </p:cNvSpPr>
          <p:nvPr/>
        </p:nvSpPr>
        <p:spPr bwMode="auto">
          <a:xfrm>
            <a:off x="8805863" y="26606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54" name="Line 54"/>
          <p:cNvSpPr>
            <a:spLocks noChangeShapeType="1"/>
          </p:cNvSpPr>
          <p:nvPr/>
        </p:nvSpPr>
        <p:spPr bwMode="auto">
          <a:xfrm>
            <a:off x="276225" y="24923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55" name="Line 55"/>
          <p:cNvSpPr>
            <a:spLocks noChangeShapeType="1"/>
          </p:cNvSpPr>
          <p:nvPr/>
        </p:nvSpPr>
        <p:spPr bwMode="auto">
          <a:xfrm>
            <a:off x="8805863" y="24923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56" name="Line 56"/>
          <p:cNvSpPr>
            <a:spLocks noChangeShapeType="1"/>
          </p:cNvSpPr>
          <p:nvPr/>
        </p:nvSpPr>
        <p:spPr bwMode="auto">
          <a:xfrm>
            <a:off x="258763" y="2336800"/>
            <a:ext cx="86614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57" name="Line 57"/>
          <p:cNvSpPr>
            <a:spLocks noChangeShapeType="1"/>
          </p:cNvSpPr>
          <p:nvPr/>
        </p:nvSpPr>
        <p:spPr bwMode="auto">
          <a:xfrm>
            <a:off x="3141663" y="2289175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58" name="Line 58"/>
          <p:cNvSpPr>
            <a:spLocks noChangeShapeType="1"/>
          </p:cNvSpPr>
          <p:nvPr/>
        </p:nvSpPr>
        <p:spPr bwMode="auto">
          <a:xfrm>
            <a:off x="6024563" y="2289175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59" name="Line 59"/>
          <p:cNvSpPr>
            <a:spLocks noChangeShapeType="1"/>
          </p:cNvSpPr>
          <p:nvPr/>
        </p:nvSpPr>
        <p:spPr bwMode="auto">
          <a:xfrm>
            <a:off x="276225" y="21685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60" name="Line 60"/>
          <p:cNvSpPr>
            <a:spLocks noChangeShapeType="1"/>
          </p:cNvSpPr>
          <p:nvPr/>
        </p:nvSpPr>
        <p:spPr bwMode="auto">
          <a:xfrm>
            <a:off x="8805863" y="21685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61" name="Line 61"/>
          <p:cNvSpPr>
            <a:spLocks noChangeShapeType="1"/>
          </p:cNvSpPr>
          <p:nvPr/>
        </p:nvSpPr>
        <p:spPr bwMode="auto">
          <a:xfrm>
            <a:off x="276225" y="20018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62" name="Line 62"/>
          <p:cNvSpPr>
            <a:spLocks noChangeShapeType="1"/>
          </p:cNvSpPr>
          <p:nvPr/>
        </p:nvSpPr>
        <p:spPr bwMode="auto">
          <a:xfrm>
            <a:off x="8805863" y="20018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63" name="Line 63"/>
          <p:cNvSpPr>
            <a:spLocks noChangeShapeType="1"/>
          </p:cNvSpPr>
          <p:nvPr/>
        </p:nvSpPr>
        <p:spPr bwMode="auto">
          <a:xfrm>
            <a:off x="276225" y="18446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64" name="Line 64"/>
          <p:cNvSpPr>
            <a:spLocks noChangeShapeType="1"/>
          </p:cNvSpPr>
          <p:nvPr/>
        </p:nvSpPr>
        <p:spPr bwMode="auto">
          <a:xfrm>
            <a:off x="8805863" y="18446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65" name="Line 65"/>
          <p:cNvSpPr>
            <a:spLocks noChangeShapeType="1"/>
          </p:cNvSpPr>
          <p:nvPr/>
        </p:nvSpPr>
        <p:spPr bwMode="auto">
          <a:xfrm>
            <a:off x="276225" y="16779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66" name="Line 66"/>
          <p:cNvSpPr>
            <a:spLocks noChangeShapeType="1"/>
          </p:cNvSpPr>
          <p:nvPr/>
        </p:nvSpPr>
        <p:spPr bwMode="auto">
          <a:xfrm>
            <a:off x="8805863" y="16779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67" name="Rectangle 67"/>
          <p:cNvSpPr>
            <a:spLocks noChangeArrowheads="1"/>
          </p:cNvSpPr>
          <p:nvPr/>
        </p:nvSpPr>
        <p:spPr bwMode="auto">
          <a:xfrm>
            <a:off x="258763" y="1522413"/>
            <a:ext cx="8672512" cy="4894262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68" name="Rectangle 68"/>
          <p:cNvSpPr>
            <a:spLocks noChangeArrowheads="1"/>
          </p:cNvSpPr>
          <p:nvPr/>
        </p:nvSpPr>
        <p:spPr bwMode="auto">
          <a:xfrm>
            <a:off x="2366963" y="5938838"/>
            <a:ext cx="5176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EITHER BACK DIRECTLY BEHIND CENTER</a:t>
            </a:r>
            <a:endParaRPr lang="en-US"/>
          </a:p>
        </p:txBody>
      </p:sp>
      <p:sp>
        <p:nvSpPr>
          <p:cNvPr id="128069" name="Rectangle 69"/>
          <p:cNvSpPr>
            <a:spLocks noChangeArrowheads="1"/>
          </p:cNvSpPr>
          <p:nvPr/>
        </p:nvSpPr>
        <p:spPr bwMode="auto">
          <a:xfrm>
            <a:off x="2662238" y="693738"/>
            <a:ext cx="44069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"SCAT" PASS PROTECTION</a:t>
            </a:r>
            <a:endParaRPr lang="en-US"/>
          </a:p>
        </p:txBody>
      </p:sp>
      <p:sp>
        <p:nvSpPr>
          <p:cNvPr id="128070" name="Rectangle 70"/>
          <p:cNvSpPr>
            <a:spLocks noChangeArrowheads="1"/>
          </p:cNvSpPr>
          <p:nvPr/>
        </p:nvSpPr>
        <p:spPr bwMode="auto">
          <a:xfrm>
            <a:off x="2662238" y="1004888"/>
            <a:ext cx="4429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With a "LIZ" Call.  (vs 40 Front).</a:t>
            </a:r>
            <a:endParaRPr lang="en-US"/>
          </a:p>
        </p:txBody>
      </p:sp>
      <p:sp>
        <p:nvSpPr>
          <p:cNvPr id="128071" name="Freeform 71"/>
          <p:cNvSpPr>
            <a:spLocks/>
          </p:cNvSpPr>
          <p:nvPr/>
        </p:nvSpPr>
        <p:spPr bwMode="auto">
          <a:xfrm>
            <a:off x="5873750" y="446087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8072" name="Oval 72"/>
          <p:cNvSpPr>
            <a:spLocks noChangeArrowheads="1"/>
          </p:cNvSpPr>
          <p:nvPr/>
        </p:nvSpPr>
        <p:spPr bwMode="auto">
          <a:xfrm>
            <a:off x="5286375" y="4795838"/>
            <a:ext cx="227013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8073" name="Freeform 73"/>
          <p:cNvSpPr>
            <a:spLocks/>
          </p:cNvSpPr>
          <p:nvPr/>
        </p:nvSpPr>
        <p:spPr bwMode="auto">
          <a:xfrm>
            <a:off x="4986338" y="446087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8074" name="Oval 74"/>
          <p:cNvSpPr>
            <a:spLocks noChangeArrowheads="1"/>
          </p:cNvSpPr>
          <p:nvPr/>
        </p:nvSpPr>
        <p:spPr bwMode="auto">
          <a:xfrm>
            <a:off x="4805363" y="4795838"/>
            <a:ext cx="228600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8075" name="Freeform 75"/>
          <p:cNvSpPr>
            <a:spLocks/>
          </p:cNvSpPr>
          <p:nvPr/>
        </p:nvSpPr>
        <p:spPr bwMode="auto">
          <a:xfrm>
            <a:off x="3017838" y="441325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8076" name="Rectangle 76"/>
          <p:cNvSpPr>
            <a:spLocks noChangeArrowheads="1"/>
          </p:cNvSpPr>
          <p:nvPr/>
        </p:nvSpPr>
        <p:spPr bwMode="auto">
          <a:xfrm>
            <a:off x="4265613" y="4795838"/>
            <a:ext cx="228600" cy="228600"/>
          </a:xfrm>
          <a:prstGeom prst="rect">
            <a:avLst/>
          </a:prstGeom>
          <a:solidFill>
            <a:srgbClr val="FFFFFF"/>
          </a:solidFill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8077" name="Line 77"/>
          <p:cNvSpPr>
            <a:spLocks noChangeShapeType="1"/>
          </p:cNvSpPr>
          <p:nvPr/>
        </p:nvSpPr>
        <p:spPr bwMode="auto">
          <a:xfrm>
            <a:off x="4265613" y="4795838"/>
            <a:ext cx="204787" cy="2047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78" name="Line 78"/>
          <p:cNvSpPr>
            <a:spLocks noChangeShapeType="1"/>
          </p:cNvSpPr>
          <p:nvPr/>
        </p:nvSpPr>
        <p:spPr bwMode="auto">
          <a:xfrm flipV="1">
            <a:off x="4265613" y="4795838"/>
            <a:ext cx="204787" cy="2047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79" name="Freeform 79"/>
          <p:cNvSpPr>
            <a:spLocks/>
          </p:cNvSpPr>
          <p:nvPr/>
        </p:nvSpPr>
        <p:spPr bwMode="auto">
          <a:xfrm>
            <a:off x="5502275" y="402907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8080" name="Oval 80"/>
          <p:cNvSpPr>
            <a:spLocks noChangeArrowheads="1"/>
          </p:cNvSpPr>
          <p:nvPr/>
        </p:nvSpPr>
        <p:spPr bwMode="auto">
          <a:xfrm>
            <a:off x="3762375" y="4795838"/>
            <a:ext cx="227013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8081" name="Freeform 81"/>
          <p:cNvSpPr>
            <a:spLocks/>
          </p:cNvSpPr>
          <p:nvPr/>
        </p:nvSpPr>
        <p:spPr bwMode="auto">
          <a:xfrm>
            <a:off x="4494213" y="399256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8082" name="Oval 82"/>
          <p:cNvSpPr>
            <a:spLocks noChangeArrowheads="1"/>
          </p:cNvSpPr>
          <p:nvPr/>
        </p:nvSpPr>
        <p:spPr bwMode="auto">
          <a:xfrm>
            <a:off x="3257550" y="4784725"/>
            <a:ext cx="228600" cy="227013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8083" name="Freeform 83"/>
          <p:cNvSpPr>
            <a:spLocks/>
          </p:cNvSpPr>
          <p:nvPr/>
        </p:nvSpPr>
        <p:spPr bwMode="auto">
          <a:xfrm>
            <a:off x="3941763" y="4437063"/>
            <a:ext cx="215900" cy="215900"/>
          </a:xfrm>
          <a:custGeom>
            <a:avLst/>
            <a:gdLst>
              <a:gd name="T0" fmla="*/ 0 w 272"/>
              <a:gd name="T1" fmla="*/ 0 h 273"/>
              <a:gd name="T2" fmla="*/ 272 w 272"/>
              <a:gd name="T3" fmla="*/ 0 h 273"/>
              <a:gd name="T4" fmla="*/ 136 w 272"/>
              <a:gd name="T5" fmla="*/ 273 h 273"/>
              <a:gd name="T6" fmla="*/ 0 w 272"/>
              <a:gd name="T7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3">
                <a:moveTo>
                  <a:pt x="0" y="0"/>
                </a:moveTo>
                <a:lnTo>
                  <a:pt x="272" y="0"/>
                </a:lnTo>
                <a:lnTo>
                  <a:pt x="136" y="27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8084" name="Oval 84"/>
          <p:cNvSpPr>
            <a:spLocks noChangeArrowheads="1"/>
          </p:cNvSpPr>
          <p:nvPr/>
        </p:nvSpPr>
        <p:spPr bwMode="auto">
          <a:xfrm>
            <a:off x="5765800" y="4784725"/>
            <a:ext cx="228600" cy="227013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8085" name="Freeform 85"/>
          <p:cNvSpPr>
            <a:spLocks/>
          </p:cNvSpPr>
          <p:nvPr/>
        </p:nvSpPr>
        <p:spPr bwMode="auto">
          <a:xfrm>
            <a:off x="5994400" y="304482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8086" name="Rectangle 86"/>
          <p:cNvSpPr>
            <a:spLocks noChangeArrowheads="1"/>
          </p:cNvSpPr>
          <p:nvPr/>
        </p:nvSpPr>
        <p:spPr bwMode="auto">
          <a:xfrm>
            <a:off x="4241800" y="5091113"/>
            <a:ext cx="3794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QB</a:t>
            </a:r>
            <a:endParaRPr lang="en-US"/>
          </a:p>
        </p:txBody>
      </p:sp>
      <p:sp>
        <p:nvSpPr>
          <p:cNvPr id="128087" name="Freeform 87"/>
          <p:cNvSpPr>
            <a:spLocks/>
          </p:cNvSpPr>
          <p:nvPr/>
        </p:nvSpPr>
        <p:spPr bwMode="auto">
          <a:xfrm>
            <a:off x="7805738" y="330835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8088" name="Oval 88"/>
          <p:cNvSpPr>
            <a:spLocks noChangeArrowheads="1"/>
          </p:cNvSpPr>
          <p:nvPr/>
        </p:nvSpPr>
        <p:spPr bwMode="auto">
          <a:xfrm>
            <a:off x="4254500" y="5588000"/>
            <a:ext cx="227013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8089" name="Freeform 89"/>
          <p:cNvSpPr>
            <a:spLocks/>
          </p:cNvSpPr>
          <p:nvPr/>
        </p:nvSpPr>
        <p:spPr bwMode="auto">
          <a:xfrm>
            <a:off x="1062038" y="321310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8090" name="Freeform 90"/>
          <p:cNvSpPr>
            <a:spLocks/>
          </p:cNvSpPr>
          <p:nvPr/>
        </p:nvSpPr>
        <p:spPr bwMode="auto">
          <a:xfrm>
            <a:off x="3414713" y="3932238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8091" name="Freeform 91"/>
          <p:cNvSpPr>
            <a:spLocks/>
          </p:cNvSpPr>
          <p:nvPr/>
        </p:nvSpPr>
        <p:spPr bwMode="auto">
          <a:xfrm>
            <a:off x="3030538" y="299720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8092" name="Line 92"/>
          <p:cNvSpPr>
            <a:spLocks noChangeShapeType="1"/>
          </p:cNvSpPr>
          <p:nvPr/>
        </p:nvSpPr>
        <p:spPr bwMode="auto">
          <a:xfrm flipV="1">
            <a:off x="5440363" y="4643438"/>
            <a:ext cx="481012" cy="1555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93" name="Freeform 93"/>
          <p:cNvSpPr>
            <a:spLocks/>
          </p:cNvSpPr>
          <p:nvPr/>
        </p:nvSpPr>
        <p:spPr bwMode="auto">
          <a:xfrm>
            <a:off x="5895975" y="4559300"/>
            <a:ext cx="65088" cy="163513"/>
          </a:xfrm>
          <a:custGeom>
            <a:avLst/>
            <a:gdLst>
              <a:gd name="T0" fmla="*/ 81 w 81"/>
              <a:gd name="T1" fmla="*/ 197 h 203"/>
              <a:gd name="T2" fmla="*/ 62 w 81"/>
              <a:gd name="T3" fmla="*/ 203 h 203"/>
              <a:gd name="T4" fmla="*/ 0 w 81"/>
              <a:gd name="T5" fmla="*/ 6 h 203"/>
              <a:gd name="T6" fmla="*/ 18 w 81"/>
              <a:gd name="T7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" h="203">
                <a:moveTo>
                  <a:pt x="81" y="197"/>
                </a:moveTo>
                <a:lnTo>
                  <a:pt x="62" y="203"/>
                </a:lnTo>
                <a:lnTo>
                  <a:pt x="0" y="6"/>
                </a:lnTo>
                <a:lnTo>
                  <a:pt x="18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94" name="Line 94"/>
          <p:cNvSpPr>
            <a:spLocks noChangeShapeType="1"/>
          </p:cNvSpPr>
          <p:nvPr/>
        </p:nvSpPr>
        <p:spPr bwMode="auto">
          <a:xfrm flipH="1">
            <a:off x="5575300" y="4256088"/>
            <a:ext cx="69850" cy="7461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95" name="Line 95"/>
          <p:cNvSpPr>
            <a:spLocks noChangeShapeType="1"/>
          </p:cNvSpPr>
          <p:nvPr/>
        </p:nvSpPr>
        <p:spPr bwMode="auto">
          <a:xfrm flipH="1">
            <a:off x="5430838" y="4414838"/>
            <a:ext cx="68262" cy="7461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96" name="Line 96"/>
          <p:cNvSpPr>
            <a:spLocks noChangeShapeType="1"/>
          </p:cNvSpPr>
          <p:nvPr/>
        </p:nvSpPr>
        <p:spPr bwMode="auto">
          <a:xfrm flipH="1">
            <a:off x="5284788" y="4573588"/>
            <a:ext cx="68262" cy="7461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97" name="Line 97"/>
          <p:cNvSpPr>
            <a:spLocks noChangeShapeType="1"/>
          </p:cNvSpPr>
          <p:nvPr/>
        </p:nvSpPr>
        <p:spPr bwMode="auto">
          <a:xfrm flipH="1">
            <a:off x="5138738" y="4733925"/>
            <a:ext cx="68262" cy="7461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98" name="Line 98"/>
          <p:cNvSpPr>
            <a:spLocks noChangeShapeType="1"/>
          </p:cNvSpPr>
          <p:nvPr/>
        </p:nvSpPr>
        <p:spPr bwMode="auto">
          <a:xfrm flipH="1">
            <a:off x="4992688" y="4892675"/>
            <a:ext cx="68262" cy="7461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099" name="Line 99"/>
          <p:cNvSpPr>
            <a:spLocks noChangeShapeType="1"/>
          </p:cNvSpPr>
          <p:nvPr/>
        </p:nvSpPr>
        <p:spPr bwMode="auto">
          <a:xfrm flipH="1">
            <a:off x="4846638" y="5051425"/>
            <a:ext cx="68262" cy="7461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100" name="Line 100"/>
          <p:cNvSpPr>
            <a:spLocks noChangeShapeType="1"/>
          </p:cNvSpPr>
          <p:nvPr/>
        </p:nvSpPr>
        <p:spPr bwMode="auto">
          <a:xfrm flipH="1">
            <a:off x="4702175" y="5210175"/>
            <a:ext cx="68263" cy="7461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101" name="Line 101"/>
          <p:cNvSpPr>
            <a:spLocks noChangeShapeType="1"/>
          </p:cNvSpPr>
          <p:nvPr/>
        </p:nvSpPr>
        <p:spPr bwMode="auto">
          <a:xfrm flipH="1">
            <a:off x="4556125" y="5370513"/>
            <a:ext cx="68263" cy="7461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102" name="Line 102"/>
          <p:cNvSpPr>
            <a:spLocks noChangeShapeType="1"/>
          </p:cNvSpPr>
          <p:nvPr/>
        </p:nvSpPr>
        <p:spPr bwMode="auto">
          <a:xfrm flipH="1">
            <a:off x="4414838" y="5529263"/>
            <a:ext cx="63500" cy="698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103" name="Line 103"/>
          <p:cNvSpPr>
            <a:spLocks noChangeShapeType="1"/>
          </p:cNvSpPr>
          <p:nvPr/>
        </p:nvSpPr>
        <p:spPr bwMode="auto">
          <a:xfrm>
            <a:off x="5646738" y="4254500"/>
            <a:ext cx="1587" cy="1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104" name="Line 104"/>
          <p:cNvSpPr>
            <a:spLocks noChangeShapeType="1"/>
          </p:cNvSpPr>
          <p:nvPr/>
        </p:nvSpPr>
        <p:spPr bwMode="auto">
          <a:xfrm flipV="1">
            <a:off x="4948238" y="4689475"/>
            <a:ext cx="107950" cy="9683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105" name="Freeform 105"/>
          <p:cNvSpPr>
            <a:spLocks/>
          </p:cNvSpPr>
          <p:nvPr/>
        </p:nvSpPr>
        <p:spPr bwMode="auto">
          <a:xfrm>
            <a:off x="5000625" y="4618038"/>
            <a:ext cx="122238" cy="134937"/>
          </a:xfrm>
          <a:custGeom>
            <a:avLst/>
            <a:gdLst>
              <a:gd name="T0" fmla="*/ 153 w 153"/>
              <a:gd name="T1" fmla="*/ 155 h 168"/>
              <a:gd name="T2" fmla="*/ 138 w 153"/>
              <a:gd name="T3" fmla="*/ 168 h 168"/>
              <a:gd name="T4" fmla="*/ 0 w 153"/>
              <a:gd name="T5" fmla="*/ 13 h 168"/>
              <a:gd name="T6" fmla="*/ 15 w 153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" h="168">
                <a:moveTo>
                  <a:pt x="153" y="155"/>
                </a:moveTo>
                <a:lnTo>
                  <a:pt x="138" y="168"/>
                </a:lnTo>
                <a:lnTo>
                  <a:pt x="0" y="13"/>
                </a:lnTo>
                <a:lnTo>
                  <a:pt x="15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106" name="Line 106"/>
          <p:cNvSpPr>
            <a:spLocks noChangeShapeType="1"/>
          </p:cNvSpPr>
          <p:nvPr/>
        </p:nvSpPr>
        <p:spPr bwMode="auto">
          <a:xfrm>
            <a:off x="3592513" y="4040188"/>
            <a:ext cx="84137" cy="793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107" name="Line 107"/>
          <p:cNvSpPr>
            <a:spLocks noChangeShapeType="1"/>
          </p:cNvSpPr>
          <p:nvPr/>
        </p:nvSpPr>
        <p:spPr bwMode="auto">
          <a:xfrm>
            <a:off x="3763963" y="4202113"/>
            <a:ext cx="85725" cy="777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108" name="Line 108"/>
          <p:cNvSpPr>
            <a:spLocks noChangeShapeType="1"/>
          </p:cNvSpPr>
          <p:nvPr/>
        </p:nvSpPr>
        <p:spPr bwMode="auto">
          <a:xfrm>
            <a:off x="3937000" y="4362450"/>
            <a:ext cx="84138" cy="793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109" name="Line 109"/>
          <p:cNvSpPr>
            <a:spLocks noChangeShapeType="1"/>
          </p:cNvSpPr>
          <p:nvPr/>
        </p:nvSpPr>
        <p:spPr bwMode="auto">
          <a:xfrm>
            <a:off x="4108450" y="4524375"/>
            <a:ext cx="84138" cy="793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110" name="Line 110"/>
          <p:cNvSpPr>
            <a:spLocks noChangeShapeType="1"/>
          </p:cNvSpPr>
          <p:nvPr/>
        </p:nvSpPr>
        <p:spPr bwMode="auto">
          <a:xfrm>
            <a:off x="4279900" y="4684713"/>
            <a:ext cx="80963" cy="7620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111" name="Line 111"/>
          <p:cNvSpPr>
            <a:spLocks noChangeShapeType="1"/>
          </p:cNvSpPr>
          <p:nvPr/>
        </p:nvSpPr>
        <p:spPr bwMode="auto">
          <a:xfrm flipH="1">
            <a:off x="4545013" y="4210050"/>
            <a:ext cx="42862" cy="11906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112" name="Line 112"/>
          <p:cNvSpPr>
            <a:spLocks noChangeShapeType="1"/>
          </p:cNvSpPr>
          <p:nvPr/>
        </p:nvSpPr>
        <p:spPr bwMode="auto">
          <a:xfrm flipH="1">
            <a:off x="4464050" y="4435475"/>
            <a:ext cx="42863" cy="1174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113" name="Line 113"/>
          <p:cNvSpPr>
            <a:spLocks noChangeShapeType="1"/>
          </p:cNvSpPr>
          <p:nvPr/>
        </p:nvSpPr>
        <p:spPr bwMode="auto">
          <a:xfrm flipH="1">
            <a:off x="4384675" y="4659313"/>
            <a:ext cx="41275" cy="1158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114" name="Line 114"/>
          <p:cNvSpPr>
            <a:spLocks noChangeShapeType="1"/>
          </p:cNvSpPr>
          <p:nvPr/>
        </p:nvSpPr>
        <p:spPr bwMode="auto">
          <a:xfrm flipH="1" flipV="1">
            <a:off x="3197225" y="4651375"/>
            <a:ext cx="119063" cy="14446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115" name="Freeform 115"/>
          <p:cNvSpPr>
            <a:spLocks/>
          </p:cNvSpPr>
          <p:nvPr/>
        </p:nvSpPr>
        <p:spPr bwMode="auto">
          <a:xfrm>
            <a:off x="3124200" y="4587875"/>
            <a:ext cx="136525" cy="115888"/>
          </a:xfrm>
          <a:custGeom>
            <a:avLst/>
            <a:gdLst>
              <a:gd name="T0" fmla="*/ 159 w 172"/>
              <a:gd name="T1" fmla="*/ 0 h 144"/>
              <a:gd name="T2" fmla="*/ 172 w 172"/>
              <a:gd name="T3" fmla="*/ 14 h 144"/>
              <a:gd name="T4" fmla="*/ 13 w 172"/>
              <a:gd name="T5" fmla="*/ 144 h 144"/>
              <a:gd name="T6" fmla="*/ 0 w 172"/>
              <a:gd name="T7" fmla="*/ 129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44">
                <a:moveTo>
                  <a:pt x="159" y="0"/>
                </a:moveTo>
                <a:lnTo>
                  <a:pt x="172" y="14"/>
                </a:lnTo>
                <a:lnTo>
                  <a:pt x="13" y="144"/>
                </a:lnTo>
                <a:lnTo>
                  <a:pt x="0" y="129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116" name="Line 116"/>
          <p:cNvSpPr>
            <a:spLocks noChangeShapeType="1"/>
          </p:cNvSpPr>
          <p:nvPr/>
        </p:nvSpPr>
        <p:spPr bwMode="auto">
          <a:xfrm flipV="1">
            <a:off x="3881438" y="4618038"/>
            <a:ext cx="155575" cy="17303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117" name="Freeform 117"/>
          <p:cNvSpPr>
            <a:spLocks/>
          </p:cNvSpPr>
          <p:nvPr/>
        </p:nvSpPr>
        <p:spPr bwMode="auto">
          <a:xfrm>
            <a:off x="3975100" y="4551363"/>
            <a:ext cx="133350" cy="122237"/>
          </a:xfrm>
          <a:custGeom>
            <a:avLst/>
            <a:gdLst>
              <a:gd name="T0" fmla="*/ 167 w 167"/>
              <a:gd name="T1" fmla="*/ 138 h 152"/>
              <a:gd name="T2" fmla="*/ 155 w 167"/>
              <a:gd name="T3" fmla="*/ 152 h 152"/>
              <a:gd name="T4" fmla="*/ 0 w 167"/>
              <a:gd name="T5" fmla="*/ 14 h 152"/>
              <a:gd name="T6" fmla="*/ 13 w 167"/>
              <a:gd name="T7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7" h="152">
                <a:moveTo>
                  <a:pt x="167" y="138"/>
                </a:moveTo>
                <a:lnTo>
                  <a:pt x="155" y="152"/>
                </a:lnTo>
                <a:lnTo>
                  <a:pt x="0" y="14"/>
                </a:lnTo>
                <a:lnTo>
                  <a:pt x="13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118" name="Line 118"/>
          <p:cNvSpPr>
            <a:spLocks noChangeShapeType="1"/>
          </p:cNvSpPr>
          <p:nvPr/>
        </p:nvSpPr>
        <p:spPr bwMode="auto">
          <a:xfrm flipV="1">
            <a:off x="5908675" y="4316413"/>
            <a:ext cx="539750" cy="47942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8119" name="Freeform 119"/>
          <p:cNvSpPr>
            <a:spLocks/>
          </p:cNvSpPr>
          <p:nvPr/>
        </p:nvSpPr>
        <p:spPr bwMode="auto">
          <a:xfrm>
            <a:off x="6294438" y="4316413"/>
            <a:ext cx="153987" cy="144462"/>
          </a:xfrm>
          <a:custGeom>
            <a:avLst/>
            <a:gdLst>
              <a:gd name="T0" fmla="*/ 193 w 193"/>
              <a:gd name="T1" fmla="*/ 0 h 184"/>
              <a:gd name="T2" fmla="*/ 0 w 193"/>
              <a:gd name="T3" fmla="*/ 76 h 184"/>
              <a:gd name="T4" fmla="*/ 95 w 193"/>
              <a:gd name="T5" fmla="*/ 184 h 184"/>
              <a:gd name="T6" fmla="*/ 193 w 193"/>
              <a:gd name="T7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3" h="184">
                <a:moveTo>
                  <a:pt x="193" y="0"/>
                </a:moveTo>
                <a:lnTo>
                  <a:pt x="0" y="76"/>
                </a:lnTo>
                <a:lnTo>
                  <a:pt x="95" y="184"/>
                </a:lnTo>
                <a:lnTo>
                  <a:pt x="193" y="0"/>
                </a:lnTo>
                <a:close/>
              </a:path>
            </a:pathLst>
          </a:custGeom>
          <a:solidFill>
            <a:srgbClr val="000000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66863"/>
            <a:ext cx="8610600" cy="498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2662238" y="693738"/>
            <a:ext cx="44069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"SCAT" PASS PROTECTION</a:t>
            </a:r>
            <a:endParaRPr lang="en-US"/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2662238" y="1004888"/>
            <a:ext cx="4429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With a "LIZ" Call.  (vs 40 Front).</a:t>
            </a:r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D02F-7FE2-409C-AA13-7CC5F01C1F2D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0B10-ABA6-4F08-B82B-A46ADA7712A5}" type="slidenum">
              <a:rPr lang="en-US"/>
              <a:pPr/>
              <a:t>15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 / Zone Combination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some cases, the back can double read backers if the linemen are not very athletic.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Line 4"/>
          <p:cNvSpPr>
            <a:spLocks noChangeShapeType="1"/>
          </p:cNvSpPr>
          <p:nvPr/>
        </p:nvSpPr>
        <p:spPr bwMode="auto">
          <a:xfrm>
            <a:off x="290513" y="63277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61" name="Line 5"/>
          <p:cNvSpPr>
            <a:spLocks noChangeShapeType="1"/>
          </p:cNvSpPr>
          <p:nvPr/>
        </p:nvSpPr>
        <p:spPr bwMode="auto">
          <a:xfrm>
            <a:off x="8824913" y="63277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62" name="Line 6"/>
          <p:cNvSpPr>
            <a:spLocks noChangeShapeType="1"/>
          </p:cNvSpPr>
          <p:nvPr/>
        </p:nvSpPr>
        <p:spPr bwMode="auto">
          <a:xfrm>
            <a:off x="290513" y="61595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63" name="Line 7"/>
          <p:cNvSpPr>
            <a:spLocks noChangeShapeType="1"/>
          </p:cNvSpPr>
          <p:nvPr/>
        </p:nvSpPr>
        <p:spPr bwMode="auto">
          <a:xfrm>
            <a:off x="8824913" y="61595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64" name="Line 8"/>
          <p:cNvSpPr>
            <a:spLocks noChangeShapeType="1"/>
          </p:cNvSpPr>
          <p:nvPr/>
        </p:nvSpPr>
        <p:spPr bwMode="auto">
          <a:xfrm>
            <a:off x="290513" y="60039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65" name="Line 9"/>
          <p:cNvSpPr>
            <a:spLocks noChangeShapeType="1"/>
          </p:cNvSpPr>
          <p:nvPr/>
        </p:nvSpPr>
        <p:spPr bwMode="auto">
          <a:xfrm>
            <a:off x="8824913" y="60039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66" name="Line 10"/>
          <p:cNvSpPr>
            <a:spLocks noChangeShapeType="1"/>
          </p:cNvSpPr>
          <p:nvPr/>
        </p:nvSpPr>
        <p:spPr bwMode="auto">
          <a:xfrm>
            <a:off x="290513" y="58356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67" name="Line 11"/>
          <p:cNvSpPr>
            <a:spLocks noChangeShapeType="1"/>
          </p:cNvSpPr>
          <p:nvPr/>
        </p:nvSpPr>
        <p:spPr bwMode="auto">
          <a:xfrm>
            <a:off x="8824913" y="58356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68" name="Line 12"/>
          <p:cNvSpPr>
            <a:spLocks noChangeShapeType="1"/>
          </p:cNvSpPr>
          <p:nvPr/>
        </p:nvSpPr>
        <p:spPr bwMode="auto">
          <a:xfrm>
            <a:off x="273050" y="5667375"/>
            <a:ext cx="86661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69" name="Line 13"/>
          <p:cNvSpPr>
            <a:spLocks noChangeShapeType="1"/>
          </p:cNvSpPr>
          <p:nvPr/>
        </p:nvSpPr>
        <p:spPr bwMode="auto">
          <a:xfrm>
            <a:off x="3157538" y="5619750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70" name="Line 14"/>
          <p:cNvSpPr>
            <a:spLocks noChangeShapeType="1"/>
          </p:cNvSpPr>
          <p:nvPr/>
        </p:nvSpPr>
        <p:spPr bwMode="auto">
          <a:xfrm>
            <a:off x="6042025" y="5619750"/>
            <a:ext cx="1588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71" name="Line 15"/>
          <p:cNvSpPr>
            <a:spLocks noChangeShapeType="1"/>
          </p:cNvSpPr>
          <p:nvPr/>
        </p:nvSpPr>
        <p:spPr bwMode="auto">
          <a:xfrm>
            <a:off x="290513" y="55118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72" name="Line 16"/>
          <p:cNvSpPr>
            <a:spLocks noChangeShapeType="1"/>
          </p:cNvSpPr>
          <p:nvPr/>
        </p:nvSpPr>
        <p:spPr bwMode="auto">
          <a:xfrm>
            <a:off x="8824913" y="55118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73" name="Line 17"/>
          <p:cNvSpPr>
            <a:spLocks noChangeShapeType="1"/>
          </p:cNvSpPr>
          <p:nvPr/>
        </p:nvSpPr>
        <p:spPr bwMode="auto">
          <a:xfrm>
            <a:off x="290513" y="53435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74" name="Line 18"/>
          <p:cNvSpPr>
            <a:spLocks noChangeShapeType="1"/>
          </p:cNvSpPr>
          <p:nvPr/>
        </p:nvSpPr>
        <p:spPr bwMode="auto">
          <a:xfrm>
            <a:off x="8824913" y="53435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75" name="Line 19"/>
          <p:cNvSpPr>
            <a:spLocks noChangeShapeType="1"/>
          </p:cNvSpPr>
          <p:nvPr/>
        </p:nvSpPr>
        <p:spPr bwMode="auto">
          <a:xfrm>
            <a:off x="290513" y="51863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76" name="Line 20"/>
          <p:cNvSpPr>
            <a:spLocks noChangeShapeType="1"/>
          </p:cNvSpPr>
          <p:nvPr/>
        </p:nvSpPr>
        <p:spPr bwMode="auto">
          <a:xfrm>
            <a:off x="8824913" y="51863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77" name="Line 21"/>
          <p:cNvSpPr>
            <a:spLocks noChangeShapeType="1"/>
          </p:cNvSpPr>
          <p:nvPr/>
        </p:nvSpPr>
        <p:spPr bwMode="auto">
          <a:xfrm>
            <a:off x="290513" y="50196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78" name="Line 22"/>
          <p:cNvSpPr>
            <a:spLocks noChangeShapeType="1"/>
          </p:cNvSpPr>
          <p:nvPr/>
        </p:nvSpPr>
        <p:spPr bwMode="auto">
          <a:xfrm>
            <a:off x="8824913" y="50196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79" name="Line 23"/>
          <p:cNvSpPr>
            <a:spLocks noChangeShapeType="1"/>
          </p:cNvSpPr>
          <p:nvPr/>
        </p:nvSpPr>
        <p:spPr bwMode="auto">
          <a:xfrm>
            <a:off x="273050" y="4851400"/>
            <a:ext cx="86661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80" name="Line 24"/>
          <p:cNvSpPr>
            <a:spLocks noChangeShapeType="1"/>
          </p:cNvSpPr>
          <p:nvPr/>
        </p:nvSpPr>
        <p:spPr bwMode="auto">
          <a:xfrm>
            <a:off x="3157538" y="4802188"/>
            <a:ext cx="1587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81" name="Line 25"/>
          <p:cNvSpPr>
            <a:spLocks noChangeShapeType="1"/>
          </p:cNvSpPr>
          <p:nvPr/>
        </p:nvSpPr>
        <p:spPr bwMode="auto">
          <a:xfrm>
            <a:off x="6042025" y="4802188"/>
            <a:ext cx="1588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82" name="Line 26"/>
          <p:cNvSpPr>
            <a:spLocks noChangeShapeType="1"/>
          </p:cNvSpPr>
          <p:nvPr/>
        </p:nvSpPr>
        <p:spPr bwMode="auto">
          <a:xfrm>
            <a:off x="290513" y="46942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83" name="Line 27"/>
          <p:cNvSpPr>
            <a:spLocks noChangeShapeType="1"/>
          </p:cNvSpPr>
          <p:nvPr/>
        </p:nvSpPr>
        <p:spPr bwMode="auto">
          <a:xfrm>
            <a:off x="8824913" y="46942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84" name="Line 28"/>
          <p:cNvSpPr>
            <a:spLocks noChangeShapeType="1"/>
          </p:cNvSpPr>
          <p:nvPr/>
        </p:nvSpPr>
        <p:spPr bwMode="auto">
          <a:xfrm>
            <a:off x="290513" y="45259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85" name="Line 29"/>
          <p:cNvSpPr>
            <a:spLocks noChangeShapeType="1"/>
          </p:cNvSpPr>
          <p:nvPr/>
        </p:nvSpPr>
        <p:spPr bwMode="auto">
          <a:xfrm>
            <a:off x="8824913" y="45259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86" name="Line 30"/>
          <p:cNvSpPr>
            <a:spLocks noChangeShapeType="1"/>
          </p:cNvSpPr>
          <p:nvPr/>
        </p:nvSpPr>
        <p:spPr bwMode="auto">
          <a:xfrm>
            <a:off x="290513" y="43703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87" name="Line 31"/>
          <p:cNvSpPr>
            <a:spLocks noChangeShapeType="1"/>
          </p:cNvSpPr>
          <p:nvPr/>
        </p:nvSpPr>
        <p:spPr bwMode="auto">
          <a:xfrm>
            <a:off x="8824913" y="43703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88" name="Line 32"/>
          <p:cNvSpPr>
            <a:spLocks noChangeShapeType="1"/>
          </p:cNvSpPr>
          <p:nvPr/>
        </p:nvSpPr>
        <p:spPr bwMode="auto">
          <a:xfrm>
            <a:off x="290513" y="42021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89" name="Line 33"/>
          <p:cNvSpPr>
            <a:spLocks noChangeShapeType="1"/>
          </p:cNvSpPr>
          <p:nvPr/>
        </p:nvSpPr>
        <p:spPr bwMode="auto">
          <a:xfrm>
            <a:off x="8824913" y="42021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90" name="Line 34"/>
          <p:cNvSpPr>
            <a:spLocks noChangeShapeType="1"/>
          </p:cNvSpPr>
          <p:nvPr/>
        </p:nvSpPr>
        <p:spPr bwMode="auto">
          <a:xfrm>
            <a:off x="273050" y="4033838"/>
            <a:ext cx="86661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91" name="Line 35"/>
          <p:cNvSpPr>
            <a:spLocks noChangeShapeType="1"/>
          </p:cNvSpPr>
          <p:nvPr/>
        </p:nvSpPr>
        <p:spPr bwMode="auto">
          <a:xfrm>
            <a:off x="3157538" y="3986213"/>
            <a:ext cx="1587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92" name="Line 36"/>
          <p:cNvSpPr>
            <a:spLocks noChangeShapeType="1"/>
          </p:cNvSpPr>
          <p:nvPr/>
        </p:nvSpPr>
        <p:spPr bwMode="auto">
          <a:xfrm>
            <a:off x="6042025" y="3986213"/>
            <a:ext cx="1588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93" name="Line 37"/>
          <p:cNvSpPr>
            <a:spLocks noChangeShapeType="1"/>
          </p:cNvSpPr>
          <p:nvPr/>
        </p:nvSpPr>
        <p:spPr bwMode="auto">
          <a:xfrm>
            <a:off x="290513" y="38782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94" name="Line 38"/>
          <p:cNvSpPr>
            <a:spLocks noChangeShapeType="1"/>
          </p:cNvSpPr>
          <p:nvPr/>
        </p:nvSpPr>
        <p:spPr bwMode="auto">
          <a:xfrm>
            <a:off x="8824913" y="38782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95" name="Line 39"/>
          <p:cNvSpPr>
            <a:spLocks noChangeShapeType="1"/>
          </p:cNvSpPr>
          <p:nvPr/>
        </p:nvSpPr>
        <p:spPr bwMode="auto">
          <a:xfrm>
            <a:off x="290513" y="37099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96" name="Line 40"/>
          <p:cNvSpPr>
            <a:spLocks noChangeShapeType="1"/>
          </p:cNvSpPr>
          <p:nvPr/>
        </p:nvSpPr>
        <p:spPr bwMode="auto">
          <a:xfrm>
            <a:off x="8824913" y="37099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97" name="Line 41"/>
          <p:cNvSpPr>
            <a:spLocks noChangeShapeType="1"/>
          </p:cNvSpPr>
          <p:nvPr/>
        </p:nvSpPr>
        <p:spPr bwMode="auto">
          <a:xfrm>
            <a:off x="290513" y="35544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98" name="Line 42"/>
          <p:cNvSpPr>
            <a:spLocks noChangeShapeType="1"/>
          </p:cNvSpPr>
          <p:nvPr/>
        </p:nvSpPr>
        <p:spPr bwMode="auto">
          <a:xfrm>
            <a:off x="8824913" y="35544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899" name="Line 43"/>
          <p:cNvSpPr>
            <a:spLocks noChangeShapeType="1"/>
          </p:cNvSpPr>
          <p:nvPr/>
        </p:nvSpPr>
        <p:spPr bwMode="auto">
          <a:xfrm>
            <a:off x="290513" y="33861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00" name="Line 44"/>
          <p:cNvSpPr>
            <a:spLocks noChangeShapeType="1"/>
          </p:cNvSpPr>
          <p:nvPr/>
        </p:nvSpPr>
        <p:spPr bwMode="auto">
          <a:xfrm>
            <a:off x="8824913" y="33861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01" name="Line 45"/>
          <p:cNvSpPr>
            <a:spLocks noChangeShapeType="1"/>
          </p:cNvSpPr>
          <p:nvPr/>
        </p:nvSpPr>
        <p:spPr bwMode="auto">
          <a:xfrm>
            <a:off x="273050" y="3217863"/>
            <a:ext cx="86661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02" name="Line 46"/>
          <p:cNvSpPr>
            <a:spLocks noChangeShapeType="1"/>
          </p:cNvSpPr>
          <p:nvPr/>
        </p:nvSpPr>
        <p:spPr bwMode="auto">
          <a:xfrm>
            <a:off x="3157538" y="3170238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03" name="Line 47"/>
          <p:cNvSpPr>
            <a:spLocks noChangeShapeType="1"/>
          </p:cNvSpPr>
          <p:nvPr/>
        </p:nvSpPr>
        <p:spPr bwMode="auto">
          <a:xfrm>
            <a:off x="6042025" y="3170238"/>
            <a:ext cx="1588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04" name="Line 48"/>
          <p:cNvSpPr>
            <a:spLocks noChangeShapeType="1"/>
          </p:cNvSpPr>
          <p:nvPr/>
        </p:nvSpPr>
        <p:spPr bwMode="auto">
          <a:xfrm>
            <a:off x="290513" y="30622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05" name="Line 49"/>
          <p:cNvSpPr>
            <a:spLocks noChangeShapeType="1"/>
          </p:cNvSpPr>
          <p:nvPr/>
        </p:nvSpPr>
        <p:spPr bwMode="auto">
          <a:xfrm>
            <a:off x="8824913" y="30622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06" name="Line 50"/>
          <p:cNvSpPr>
            <a:spLocks noChangeShapeType="1"/>
          </p:cNvSpPr>
          <p:nvPr/>
        </p:nvSpPr>
        <p:spPr bwMode="auto">
          <a:xfrm>
            <a:off x="290513" y="28940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07" name="Line 51"/>
          <p:cNvSpPr>
            <a:spLocks noChangeShapeType="1"/>
          </p:cNvSpPr>
          <p:nvPr/>
        </p:nvSpPr>
        <p:spPr bwMode="auto">
          <a:xfrm>
            <a:off x="8824913" y="28940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08" name="Line 52"/>
          <p:cNvSpPr>
            <a:spLocks noChangeShapeType="1"/>
          </p:cNvSpPr>
          <p:nvPr/>
        </p:nvSpPr>
        <p:spPr bwMode="auto">
          <a:xfrm>
            <a:off x="290513" y="27384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09" name="Line 53"/>
          <p:cNvSpPr>
            <a:spLocks noChangeShapeType="1"/>
          </p:cNvSpPr>
          <p:nvPr/>
        </p:nvSpPr>
        <p:spPr bwMode="auto">
          <a:xfrm>
            <a:off x="8824913" y="27384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10" name="Line 54"/>
          <p:cNvSpPr>
            <a:spLocks noChangeShapeType="1"/>
          </p:cNvSpPr>
          <p:nvPr/>
        </p:nvSpPr>
        <p:spPr bwMode="auto">
          <a:xfrm>
            <a:off x="290513" y="25701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11" name="Line 55"/>
          <p:cNvSpPr>
            <a:spLocks noChangeShapeType="1"/>
          </p:cNvSpPr>
          <p:nvPr/>
        </p:nvSpPr>
        <p:spPr bwMode="auto">
          <a:xfrm>
            <a:off x="8824913" y="25701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12" name="Line 56"/>
          <p:cNvSpPr>
            <a:spLocks noChangeShapeType="1"/>
          </p:cNvSpPr>
          <p:nvPr/>
        </p:nvSpPr>
        <p:spPr bwMode="auto">
          <a:xfrm>
            <a:off x="273050" y="2401888"/>
            <a:ext cx="86661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13" name="Line 57"/>
          <p:cNvSpPr>
            <a:spLocks noChangeShapeType="1"/>
          </p:cNvSpPr>
          <p:nvPr/>
        </p:nvSpPr>
        <p:spPr bwMode="auto">
          <a:xfrm>
            <a:off x="3157538" y="2354263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14" name="Line 58"/>
          <p:cNvSpPr>
            <a:spLocks noChangeShapeType="1"/>
          </p:cNvSpPr>
          <p:nvPr/>
        </p:nvSpPr>
        <p:spPr bwMode="auto">
          <a:xfrm>
            <a:off x="6042025" y="2354263"/>
            <a:ext cx="1588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15" name="Line 59"/>
          <p:cNvSpPr>
            <a:spLocks noChangeShapeType="1"/>
          </p:cNvSpPr>
          <p:nvPr/>
        </p:nvSpPr>
        <p:spPr bwMode="auto">
          <a:xfrm>
            <a:off x="290513" y="22463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16" name="Line 60"/>
          <p:cNvSpPr>
            <a:spLocks noChangeShapeType="1"/>
          </p:cNvSpPr>
          <p:nvPr/>
        </p:nvSpPr>
        <p:spPr bwMode="auto">
          <a:xfrm>
            <a:off x="8824913" y="22463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17" name="Line 61"/>
          <p:cNvSpPr>
            <a:spLocks noChangeShapeType="1"/>
          </p:cNvSpPr>
          <p:nvPr/>
        </p:nvSpPr>
        <p:spPr bwMode="auto">
          <a:xfrm>
            <a:off x="290513" y="20780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18" name="Line 62"/>
          <p:cNvSpPr>
            <a:spLocks noChangeShapeType="1"/>
          </p:cNvSpPr>
          <p:nvPr/>
        </p:nvSpPr>
        <p:spPr bwMode="auto">
          <a:xfrm>
            <a:off x="8824913" y="20780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19" name="Line 63"/>
          <p:cNvSpPr>
            <a:spLocks noChangeShapeType="1"/>
          </p:cNvSpPr>
          <p:nvPr/>
        </p:nvSpPr>
        <p:spPr bwMode="auto">
          <a:xfrm>
            <a:off x="290513" y="19208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20" name="Line 64"/>
          <p:cNvSpPr>
            <a:spLocks noChangeShapeType="1"/>
          </p:cNvSpPr>
          <p:nvPr/>
        </p:nvSpPr>
        <p:spPr bwMode="auto">
          <a:xfrm>
            <a:off x="8824913" y="19208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21" name="Line 65"/>
          <p:cNvSpPr>
            <a:spLocks noChangeShapeType="1"/>
          </p:cNvSpPr>
          <p:nvPr/>
        </p:nvSpPr>
        <p:spPr bwMode="auto">
          <a:xfrm>
            <a:off x="290513" y="17541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22" name="Line 66"/>
          <p:cNvSpPr>
            <a:spLocks noChangeShapeType="1"/>
          </p:cNvSpPr>
          <p:nvPr/>
        </p:nvSpPr>
        <p:spPr bwMode="auto">
          <a:xfrm>
            <a:off x="8824913" y="17541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23" name="Rectangle 67"/>
          <p:cNvSpPr>
            <a:spLocks noChangeArrowheads="1"/>
          </p:cNvSpPr>
          <p:nvPr/>
        </p:nvSpPr>
        <p:spPr bwMode="auto">
          <a:xfrm>
            <a:off x="273050" y="1595438"/>
            <a:ext cx="8677275" cy="4897437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24" name="Rectangle 68"/>
          <p:cNvSpPr>
            <a:spLocks noChangeArrowheads="1"/>
          </p:cNvSpPr>
          <p:nvPr/>
        </p:nvSpPr>
        <p:spPr bwMode="auto">
          <a:xfrm>
            <a:off x="4052888" y="6173788"/>
            <a:ext cx="5162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EITHER BACK DIRECTLY BEHIND CENTER</a:t>
            </a:r>
            <a:endParaRPr lang="en-US"/>
          </a:p>
        </p:txBody>
      </p:sp>
      <p:sp>
        <p:nvSpPr>
          <p:cNvPr id="121925" name="Rectangle 69"/>
          <p:cNvSpPr>
            <a:spLocks noChangeArrowheads="1"/>
          </p:cNvSpPr>
          <p:nvPr/>
        </p:nvSpPr>
        <p:spPr bwMode="auto">
          <a:xfrm>
            <a:off x="2746375" y="841375"/>
            <a:ext cx="4410075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"SCAT" PASS PROTECTION</a:t>
            </a:r>
            <a:endParaRPr lang="en-US"/>
          </a:p>
        </p:txBody>
      </p:sp>
      <p:sp>
        <p:nvSpPr>
          <p:cNvPr id="121926" name="Rectangle 70"/>
          <p:cNvSpPr>
            <a:spLocks noChangeArrowheads="1"/>
          </p:cNvSpPr>
          <p:nvPr/>
        </p:nvSpPr>
        <p:spPr bwMode="auto">
          <a:xfrm>
            <a:off x="2746375" y="1152525"/>
            <a:ext cx="4429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With a "RIP" Call.  (vs 40 Front).</a:t>
            </a:r>
            <a:endParaRPr lang="en-US"/>
          </a:p>
        </p:txBody>
      </p:sp>
      <p:sp>
        <p:nvSpPr>
          <p:cNvPr id="121927" name="Freeform 71"/>
          <p:cNvSpPr>
            <a:spLocks/>
          </p:cNvSpPr>
          <p:nvPr/>
        </p:nvSpPr>
        <p:spPr bwMode="auto">
          <a:xfrm>
            <a:off x="3178175" y="451485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1928" name="Oval 72"/>
          <p:cNvSpPr>
            <a:spLocks noChangeArrowheads="1"/>
          </p:cNvSpPr>
          <p:nvPr/>
        </p:nvSpPr>
        <p:spPr bwMode="auto">
          <a:xfrm>
            <a:off x="3249613" y="4862513"/>
            <a:ext cx="228600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1929" name="Freeform 73"/>
          <p:cNvSpPr>
            <a:spLocks/>
          </p:cNvSpPr>
          <p:nvPr/>
        </p:nvSpPr>
        <p:spPr bwMode="auto">
          <a:xfrm>
            <a:off x="3825875" y="451485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1930" name="Oval 74"/>
          <p:cNvSpPr>
            <a:spLocks noChangeArrowheads="1"/>
          </p:cNvSpPr>
          <p:nvPr/>
        </p:nvSpPr>
        <p:spPr bwMode="auto">
          <a:xfrm>
            <a:off x="3741738" y="4862513"/>
            <a:ext cx="228600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1931" name="Freeform 75"/>
          <p:cNvSpPr>
            <a:spLocks/>
          </p:cNvSpPr>
          <p:nvPr/>
        </p:nvSpPr>
        <p:spPr bwMode="auto">
          <a:xfrm>
            <a:off x="5759450" y="4525963"/>
            <a:ext cx="215900" cy="217487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1932" name="Rectangle 76"/>
          <p:cNvSpPr>
            <a:spLocks noChangeArrowheads="1"/>
          </p:cNvSpPr>
          <p:nvPr/>
        </p:nvSpPr>
        <p:spPr bwMode="auto">
          <a:xfrm>
            <a:off x="4283075" y="4862513"/>
            <a:ext cx="227013" cy="228600"/>
          </a:xfrm>
          <a:prstGeom prst="rect">
            <a:avLst/>
          </a:prstGeom>
          <a:solidFill>
            <a:srgbClr val="FFFFFF"/>
          </a:solidFill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1933" name="Line 77"/>
          <p:cNvSpPr>
            <a:spLocks noChangeShapeType="1"/>
          </p:cNvSpPr>
          <p:nvPr/>
        </p:nvSpPr>
        <p:spPr bwMode="auto">
          <a:xfrm>
            <a:off x="4283075" y="4862513"/>
            <a:ext cx="203200" cy="2047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34" name="Line 78"/>
          <p:cNvSpPr>
            <a:spLocks noChangeShapeType="1"/>
          </p:cNvSpPr>
          <p:nvPr/>
        </p:nvSpPr>
        <p:spPr bwMode="auto">
          <a:xfrm flipV="1">
            <a:off x="4283075" y="4862513"/>
            <a:ext cx="203200" cy="2047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35" name="Freeform 79"/>
          <p:cNvSpPr>
            <a:spLocks/>
          </p:cNvSpPr>
          <p:nvPr/>
        </p:nvSpPr>
        <p:spPr bwMode="auto">
          <a:xfrm>
            <a:off x="2998788" y="3841750"/>
            <a:ext cx="215900" cy="217488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1936" name="Oval 80"/>
          <p:cNvSpPr>
            <a:spLocks noChangeArrowheads="1"/>
          </p:cNvSpPr>
          <p:nvPr/>
        </p:nvSpPr>
        <p:spPr bwMode="auto">
          <a:xfrm>
            <a:off x="4786313" y="4862513"/>
            <a:ext cx="228600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1937" name="Freeform 81"/>
          <p:cNvSpPr>
            <a:spLocks/>
          </p:cNvSpPr>
          <p:nvPr/>
        </p:nvSpPr>
        <p:spPr bwMode="auto">
          <a:xfrm>
            <a:off x="4306888" y="3841750"/>
            <a:ext cx="215900" cy="217488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1938" name="Oval 82"/>
          <p:cNvSpPr>
            <a:spLocks noChangeArrowheads="1"/>
          </p:cNvSpPr>
          <p:nvPr/>
        </p:nvSpPr>
        <p:spPr bwMode="auto">
          <a:xfrm>
            <a:off x="5278438" y="4862513"/>
            <a:ext cx="228600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1939" name="Freeform 83"/>
          <p:cNvSpPr>
            <a:spLocks/>
          </p:cNvSpPr>
          <p:nvPr/>
        </p:nvSpPr>
        <p:spPr bwMode="auto">
          <a:xfrm>
            <a:off x="4919663" y="451485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1940" name="Freeform 84"/>
          <p:cNvSpPr>
            <a:spLocks/>
          </p:cNvSpPr>
          <p:nvPr/>
        </p:nvSpPr>
        <p:spPr bwMode="auto">
          <a:xfrm>
            <a:off x="5267325" y="396240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1941" name="Rectangle 85"/>
          <p:cNvSpPr>
            <a:spLocks noChangeArrowheads="1"/>
          </p:cNvSpPr>
          <p:nvPr/>
        </p:nvSpPr>
        <p:spPr bwMode="auto">
          <a:xfrm>
            <a:off x="4259263" y="5157788"/>
            <a:ext cx="3794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QB</a:t>
            </a:r>
            <a:endParaRPr lang="en-US"/>
          </a:p>
        </p:txBody>
      </p:sp>
      <p:sp>
        <p:nvSpPr>
          <p:cNvPr id="121942" name="Freeform 86"/>
          <p:cNvSpPr>
            <a:spLocks/>
          </p:cNvSpPr>
          <p:nvPr/>
        </p:nvSpPr>
        <p:spPr bwMode="auto">
          <a:xfrm>
            <a:off x="1809750" y="344646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1943" name="Oval 87"/>
          <p:cNvSpPr>
            <a:spLocks noChangeArrowheads="1"/>
          </p:cNvSpPr>
          <p:nvPr/>
        </p:nvSpPr>
        <p:spPr bwMode="auto">
          <a:xfrm>
            <a:off x="4222750" y="5678488"/>
            <a:ext cx="228600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1944" name="Freeform 88"/>
          <p:cNvSpPr>
            <a:spLocks/>
          </p:cNvSpPr>
          <p:nvPr/>
        </p:nvSpPr>
        <p:spPr bwMode="auto">
          <a:xfrm>
            <a:off x="7199313" y="3422650"/>
            <a:ext cx="217487" cy="215900"/>
          </a:xfrm>
          <a:custGeom>
            <a:avLst/>
            <a:gdLst>
              <a:gd name="T0" fmla="*/ 0 w 272"/>
              <a:gd name="T1" fmla="*/ 0 h 273"/>
              <a:gd name="T2" fmla="*/ 272 w 272"/>
              <a:gd name="T3" fmla="*/ 0 h 273"/>
              <a:gd name="T4" fmla="*/ 136 w 272"/>
              <a:gd name="T5" fmla="*/ 273 h 273"/>
              <a:gd name="T6" fmla="*/ 0 w 272"/>
              <a:gd name="T7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3">
                <a:moveTo>
                  <a:pt x="0" y="0"/>
                </a:moveTo>
                <a:lnTo>
                  <a:pt x="272" y="0"/>
                </a:lnTo>
                <a:lnTo>
                  <a:pt x="136" y="27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1945" name="Freeform 89"/>
          <p:cNvSpPr>
            <a:spLocks/>
          </p:cNvSpPr>
          <p:nvPr/>
        </p:nvSpPr>
        <p:spPr bwMode="auto">
          <a:xfrm>
            <a:off x="6180138" y="3709988"/>
            <a:ext cx="215900" cy="215900"/>
          </a:xfrm>
          <a:custGeom>
            <a:avLst/>
            <a:gdLst>
              <a:gd name="T0" fmla="*/ 0 w 272"/>
              <a:gd name="T1" fmla="*/ 0 h 273"/>
              <a:gd name="T2" fmla="*/ 272 w 272"/>
              <a:gd name="T3" fmla="*/ 0 h 273"/>
              <a:gd name="T4" fmla="*/ 136 w 272"/>
              <a:gd name="T5" fmla="*/ 273 h 273"/>
              <a:gd name="T6" fmla="*/ 0 w 272"/>
              <a:gd name="T7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3">
                <a:moveTo>
                  <a:pt x="0" y="0"/>
                </a:moveTo>
                <a:lnTo>
                  <a:pt x="272" y="0"/>
                </a:lnTo>
                <a:lnTo>
                  <a:pt x="136" y="27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1946" name="Freeform 90"/>
          <p:cNvSpPr>
            <a:spLocks/>
          </p:cNvSpPr>
          <p:nvPr/>
        </p:nvSpPr>
        <p:spPr bwMode="auto">
          <a:xfrm>
            <a:off x="4318000" y="2906713"/>
            <a:ext cx="217488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21947" name="Line 91"/>
          <p:cNvSpPr>
            <a:spLocks noChangeShapeType="1"/>
          </p:cNvSpPr>
          <p:nvPr/>
        </p:nvSpPr>
        <p:spPr bwMode="auto">
          <a:xfrm flipH="1" flipV="1">
            <a:off x="3922713" y="5322888"/>
            <a:ext cx="325437" cy="3587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48" name="Freeform 92"/>
          <p:cNvSpPr>
            <a:spLocks/>
          </p:cNvSpPr>
          <p:nvPr/>
        </p:nvSpPr>
        <p:spPr bwMode="auto">
          <a:xfrm>
            <a:off x="3851275" y="5254625"/>
            <a:ext cx="133350" cy="122238"/>
          </a:xfrm>
          <a:custGeom>
            <a:avLst/>
            <a:gdLst>
              <a:gd name="T0" fmla="*/ 154 w 167"/>
              <a:gd name="T1" fmla="*/ 0 h 153"/>
              <a:gd name="T2" fmla="*/ 167 w 167"/>
              <a:gd name="T3" fmla="*/ 15 h 153"/>
              <a:gd name="T4" fmla="*/ 12 w 167"/>
              <a:gd name="T5" fmla="*/ 153 h 153"/>
              <a:gd name="T6" fmla="*/ 0 w 167"/>
              <a:gd name="T7" fmla="*/ 138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7" h="153">
                <a:moveTo>
                  <a:pt x="154" y="0"/>
                </a:moveTo>
                <a:lnTo>
                  <a:pt x="167" y="15"/>
                </a:lnTo>
                <a:lnTo>
                  <a:pt x="12" y="153"/>
                </a:lnTo>
                <a:lnTo>
                  <a:pt x="0" y="138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49" name="Arc 93"/>
          <p:cNvSpPr>
            <a:spLocks/>
          </p:cNvSpPr>
          <p:nvPr/>
        </p:nvSpPr>
        <p:spPr bwMode="auto">
          <a:xfrm>
            <a:off x="4152900" y="3911600"/>
            <a:ext cx="942975" cy="1158875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481 h 21599"/>
              <a:gd name="T2" fmla="*/ 21418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0" y="21481"/>
                </a:moveTo>
                <a:cubicBezTo>
                  <a:pt x="64" y="9668"/>
                  <a:pt x="9606" y="99"/>
                  <a:pt x="21417" y="-1"/>
                </a:cubicBezTo>
              </a:path>
              <a:path w="21600" h="21599" stroke="0" extrusionOk="0">
                <a:moveTo>
                  <a:pt x="0" y="21481"/>
                </a:moveTo>
                <a:cubicBezTo>
                  <a:pt x="64" y="9668"/>
                  <a:pt x="9606" y="99"/>
                  <a:pt x="21417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50" name="Arc 94"/>
          <p:cNvSpPr>
            <a:spLocks/>
          </p:cNvSpPr>
          <p:nvPr/>
        </p:nvSpPr>
        <p:spPr bwMode="auto">
          <a:xfrm>
            <a:off x="4152900" y="5064125"/>
            <a:ext cx="1158875" cy="192088"/>
          </a:xfrm>
          <a:custGeom>
            <a:avLst/>
            <a:gdLst>
              <a:gd name="G0" fmla="+- 21600 0 0"/>
              <a:gd name="G1" fmla="+- 738 0 0"/>
              <a:gd name="G2" fmla="+- 21600 0 0"/>
              <a:gd name="T0" fmla="*/ 21473 w 21600"/>
              <a:gd name="T1" fmla="*/ 22338 h 22338"/>
              <a:gd name="T2" fmla="*/ 13 w 21600"/>
              <a:gd name="T3" fmla="*/ 0 h 22338"/>
              <a:gd name="T4" fmla="*/ 21600 w 21600"/>
              <a:gd name="T5" fmla="*/ 738 h 22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338" fill="none" extrusionOk="0">
                <a:moveTo>
                  <a:pt x="21473" y="22337"/>
                </a:moveTo>
                <a:cubicBezTo>
                  <a:pt x="9593" y="22267"/>
                  <a:pt x="0" y="12617"/>
                  <a:pt x="0" y="738"/>
                </a:cubicBezTo>
                <a:cubicBezTo>
                  <a:pt x="-1" y="491"/>
                  <a:pt x="4" y="245"/>
                  <a:pt x="12" y="-1"/>
                </a:cubicBezTo>
              </a:path>
              <a:path w="21600" h="22338" stroke="0" extrusionOk="0">
                <a:moveTo>
                  <a:pt x="21473" y="22337"/>
                </a:moveTo>
                <a:cubicBezTo>
                  <a:pt x="9593" y="22267"/>
                  <a:pt x="0" y="12617"/>
                  <a:pt x="0" y="738"/>
                </a:cubicBezTo>
                <a:cubicBezTo>
                  <a:pt x="-1" y="491"/>
                  <a:pt x="4" y="245"/>
                  <a:pt x="12" y="-1"/>
                </a:cubicBezTo>
                <a:lnTo>
                  <a:pt x="21600" y="73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51" name="Arc 95"/>
          <p:cNvSpPr>
            <a:spLocks/>
          </p:cNvSpPr>
          <p:nvPr/>
        </p:nvSpPr>
        <p:spPr bwMode="auto">
          <a:xfrm>
            <a:off x="5305425" y="4019550"/>
            <a:ext cx="804863" cy="1238250"/>
          </a:xfrm>
          <a:custGeom>
            <a:avLst/>
            <a:gdLst>
              <a:gd name="G0" fmla="+- 174 0 0"/>
              <a:gd name="G1" fmla="+- 113 0 0"/>
              <a:gd name="G2" fmla="+- 21600 0 0"/>
              <a:gd name="T0" fmla="*/ 21774 w 21774"/>
              <a:gd name="T1" fmla="*/ 0 h 21713"/>
              <a:gd name="T2" fmla="*/ 0 w 21774"/>
              <a:gd name="T3" fmla="*/ 21712 h 21713"/>
              <a:gd name="T4" fmla="*/ 174 w 21774"/>
              <a:gd name="T5" fmla="*/ 113 h 21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74" h="21713" fill="none" extrusionOk="0">
                <a:moveTo>
                  <a:pt x="21773" y="0"/>
                </a:moveTo>
                <a:cubicBezTo>
                  <a:pt x="21773" y="37"/>
                  <a:pt x="21774" y="75"/>
                  <a:pt x="21774" y="113"/>
                </a:cubicBezTo>
                <a:cubicBezTo>
                  <a:pt x="21774" y="12042"/>
                  <a:pt x="12103" y="21713"/>
                  <a:pt x="174" y="21713"/>
                </a:cubicBezTo>
                <a:cubicBezTo>
                  <a:pt x="115" y="21713"/>
                  <a:pt x="57" y="21712"/>
                  <a:pt x="-1" y="21712"/>
                </a:cubicBezTo>
              </a:path>
              <a:path w="21774" h="21713" stroke="0" extrusionOk="0">
                <a:moveTo>
                  <a:pt x="21773" y="0"/>
                </a:moveTo>
                <a:cubicBezTo>
                  <a:pt x="21773" y="37"/>
                  <a:pt x="21774" y="75"/>
                  <a:pt x="21774" y="113"/>
                </a:cubicBezTo>
                <a:cubicBezTo>
                  <a:pt x="21774" y="12042"/>
                  <a:pt x="12103" y="21713"/>
                  <a:pt x="174" y="21713"/>
                </a:cubicBezTo>
                <a:cubicBezTo>
                  <a:pt x="115" y="21713"/>
                  <a:pt x="57" y="21712"/>
                  <a:pt x="-1" y="21712"/>
                </a:cubicBezTo>
                <a:lnTo>
                  <a:pt x="174" y="113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52" name="Arc 96"/>
          <p:cNvSpPr>
            <a:spLocks/>
          </p:cNvSpPr>
          <p:nvPr/>
        </p:nvSpPr>
        <p:spPr bwMode="auto">
          <a:xfrm>
            <a:off x="5051425" y="3911600"/>
            <a:ext cx="1055688" cy="114300"/>
          </a:xfrm>
          <a:custGeom>
            <a:avLst/>
            <a:gdLst>
              <a:gd name="G0" fmla="+- 130 0 0"/>
              <a:gd name="G1" fmla="+- 21600 0 0"/>
              <a:gd name="G2" fmla="+- 21600 0 0"/>
              <a:gd name="T0" fmla="*/ 0 w 21695"/>
              <a:gd name="T1" fmla="*/ 0 h 21600"/>
              <a:gd name="T2" fmla="*/ 21695 w 21695"/>
              <a:gd name="T3" fmla="*/ 20379 h 21600"/>
              <a:gd name="T4" fmla="*/ 130 w 2169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95" h="21600" fill="none" extrusionOk="0">
                <a:moveTo>
                  <a:pt x="0" y="0"/>
                </a:moveTo>
                <a:cubicBezTo>
                  <a:pt x="43" y="0"/>
                  <a:pt x="86" y="-1"/>
                  <a:pt x="130" y="0"/>
                </a:cubicBezTo>
                <a:cubicBezTo>
                  <a:pt x="11585" y="0"/>
                  <a:pt x="21047" y="8942"/>
                  <a:pt x="21695" y="20378"/>
                </a:cubicBezTo>
              </a:path>
              <a:path w="21695" h="21600" stroke="0" extrusionOk="0">
                <a:moveTo>
                  <a:pt x="0" y="0"/>
                </a:moveTo>
                <a:cubicBezTo>
                  <a:pt x="43" y="0"/>
                  <a:pt x="86" y="-1"/>
                  <a:pt x="130" y="0"/>
                </a:cubicBezTo>
                <a:cubicBezTo>
                  <a:pt x="11585" y="0"/>
                  <a:pt x="21047" y="8942"/>
                  <a:pt x="21695" y="20378"/>
                </a:cubicBezTo>
                <a:lnTo>
                  <a:pt x="130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53" name="Freeform 97"/>
          <p:cNvSpPr>
            <a:spLocks/>
          </p:cNvSpPr>
          <p:nvPr/>
        </p:nvSpPr>
        <p:spPr bwMode="auto">
          <a:xfrm>
            <a:off x="5387975" y="4865688"/>
            <a:ext cx="282575" cy="120650"/>
          </a:xfrm>
          <a:custGeom>
            <a:avLst/>
            <a:gdLst>
              <a:gd name="T0" fmla="*/ 0 w 354"/>
              <a:gd name="T1" fmla="*/ 0 h 151"/>
              <a:gd name="T2" fmla="*/ 151 w 354"/>
              <a:gd name="T3" fmla="*/ 151 h 151"/>
              <a:gd name="T4" fmla="*/ 354 w 354"/>
              <a:gd name="T5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4" h="151">
                <a:moveTo>
                  <a:pt x="0" y="0"/>
                </a:moveTo>
                <a:lnTo>
                  <a:pt x="151" y="151"/>
                </a:lnTo>
                <a:lnTo>
                  <a:pt x="354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54" name="Freeform 98"/>
          <p:cNvSpPr>
            <a:spLocks/>
          </p:cNvSpPr>
          <p:nvPr/>
        </p:nvSpPr>
        <p:spPr bwMode="auto">
          <a:xfrm>
            <a:off x="5622925" y="4789488"/>
            <a:ext cx="109538" cy="142875"/>
          </a:xfrm>
          <a:custGeom>
            <a:avLst/>
            <a:gdLst>
              <a:gd name="T0" fmla="*/ 138 w 138"/>
              <a:gd name="T1" fmla="*/ 168 h 178"/>
              <a:gd name="T2" fmla="*/ 121 w 138"/>
              <a:gd name="T3" fmla="*/ 178 h 178"/>
              <a:gd name="T4" fmla="*/ 0 w 138"/>
              <a:gd name="T5" fmla="*/ 11 h 178"/>
              <a:gd name="T6" fmla="*/ 17 w 138"/>
              <a:gd name="T7" fmla="*/ 0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8" h="178">
                <a:moveTo>
                  <a:pt x="138" y="168"/>
                </a:moveTo>
                <a:lnTo>
                  <a:pt x="121" y="178"/>
                </a:lnTo>
                <a:lnTo>
                  <a:pt x="0" y="11"/>
                </a:lnTo>
                <a:lnTo>
                  <a:pt x="17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55" name="Freeform 99"/>
          <p:cNvSpPr>
            <a:spLocks/>
          </p:cNvSpPr>
          <p:nvPr/>
        </p:nvSpPr>
        <p:spPr bwMode="auto">
          <a:xfrm>
            <a:off x="4889500" y="4865688"/>
            <a:ext cx="246063" cy="120650"/>
          </a:xfrm>
          <a:custGeom>
            <a:avLst/>
            <a:gdLst>
              <a:gd name="T0" fmla="*/ 0 w 307"/>
              <a:gd name="T1" fmla="*/ 0 h 151"/>
              <a:gd name="T2" fmla="*/ 136 w 307"/>
              <a:gd name="T3" fmla="*/ 151 h 151"/>
              <a:gd name="T4" fmla="*/ 307 w 307"/>
              <a:gd name="T5" fmla="*/ 9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7" h="151">
                <a:moveTo>
                  <a:pt x="0" y="0"/>
                </a:moveTo>
                <a:lnTo>
                  <a:pt x="136" y="151"/>
                </a:lnTo>
                <a:lnTo>
                  <a:pt x="307" y="9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56" name="Freeform 100"/>
          <p:cNvSpPr>
            <a:spLocks/>
          </p:cNvSpPr>
          <p:nvPr/>
        </p:nvSpPr>
        <p:spPr bwMode="auto">
          <a:xfrm>
            <a:off x="5083175" y="4799013"/>
            <a:ext cx="115888" cy="136525"/>
          </a:xfrm>
          <a:custGeom>
            <a:avLst/>
            <a:gdLst>
              <a:gd name="T0" fmla="*/ 144 w 144"/>
              <a:gd name="T1" fmla="*/ 159 h 171"/>
              <a:gd name="T2" fmla="*/ 130 w 144"/>
              <a:gd name="T3" fmla="*/ 171 h 171"/>
              <a:gd name="T4" fmla="*/ 0 w 144"/>
              <a:gd name="T5" fmla="*/ 12 h 171"/>
              <a:gd name="T6" fmla="*/ 15 w 144"/>
              <a:gd name="T7" fmla="*/ 0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4" h="171">
                <a:moveTo>
                  <a:pt x="144" y="159"/>
                </a:moveTo>
                <a:lnTo>
                  <a:pt x="130" y="171"/>
                </a:lnTo>
                <a:lnTo>
                  <a:pt x="0" y="12"/>
                </a:lnTo>
                <a:lnTo>
                  <a:pt x="15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57" name="Freeform 101"/>
          <p:cNvSpPr>
            <a:spLocks/>
          </p:cNvSpPr>
          <p:nvPr/>
        </p:nvSpPr>
        <p:spPr bwMode="auto">
          <a:xfrm>
            <a:off x="4391025" y="4860925"/>
            <a:ext cx="252413" cy="125413"/>
          </a:xfrm>
          <a:custGeom>
            <a:avLst/>
            <a:gdLst>
              <a:gd name="T0" fmla="*/ 0 w 315"/>
              <a:gd name="T1" fmla="*/ 0 h 157"/>
              <a:gd name="T2" fmla="*/ 165 w 315"/>
              <a:gd name="T3" fmla="*/ 157 h 157"/>
              <a:gd name="T4" fmla="*/ 315 w 315"/>
              <a:gd name="T5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5" h="157">
                <a:moveTo>
                  <a:pt x="0" y="0"/>
                </a:moveTo>
                <a:lnTo>
                  <a:pt x="165" y="157"/>
                </a:lnTo>
                <a:lnTo>
                  <a:pt x="315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58" name="Freeform 102"/>
          <p:cNvSpPr>
            <a:spLocks/>
          </p:cNvSpPr>
          <p:nvPr/>
        </p:nvSpPr>
        <p:spPr bwMode="auto">
          <a:xfrm>
            <a:off x="4583113" y="4791075"/>
            <a:ext cx="130175" cy="125413"/>
          </a:xfrm>
          <a:custGeom>
            <a:avLst/>
            <a:gdLst>
              <a:gd name="T0" fmla="*/ 163 w 163"/>
              <a:gd name="T1" fmla="*/ 143 h 157"/>
              <a:gd name="T2" fmla="*/ 151 w 163"/>
              <a:gd name="T3" fmla="*/ 157 h 157"/>
              <a:gd name="T4" fmla="*/ 0 w 163"/>
              <a:gd name="T5" fmla="*/ 15 h 157"/>
              <a:gd name="T6" fmla="*/ 13 w 163"/>
              <a:gd name="T7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3" h="157">
                <a:moveTo>
                  <a:pt x="163" y="143"/>
                </a:moveTo>
                <a:lnTo>
                  <a:pt x="151" y="157"/>
                </a:lnTo>
                <a:lnTo>
                  <a:pt x="0" y="15"/>
                </a:lnTo>
                <a:lnTo>
                  <a:pt x="13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59" name="Line 103"/>
          <p:cNvSpPr>
            <a:spLocks noChangeShapeType="1"/>
          </p:cNvSpPr>
          <p:nvPr/>
        </p:nvSpPr>
        <p:spPr bwMode="auto">
          <a:xfrm>
            <a:off x="3119438" y="3995738"/>
            <a:ext cx="52387" cy="7461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60" name="Line 104"/>
          <p:cNvSpPr>
            <a:spLocks noChangeShapeType="1"/>
          </p:cNvSpPr>
          <p:nvPr/>
        </p:nvSpPr>
        <p:spPr bwMode="auto">
          <a:xfrm>
            <a:off x="3233738" y="4156075"/>
            <a:ext cx="53975" cy="7461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61" name="Line 105"/>
          <p:cNvSpPr>
            <a:spLocks noChangeShapeType="1"/>
          </p:cNvSpPr>
          <p:nvPr/>
        </p:nvSpPr>
        <p:spPr bwMode="auto">
          <a:xfrm>
            <a:off x="3349625" y="4316413"/>
            <a:ext cx="52388" cy="7461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62" name="Line 106"/>
          <p:cNvSpPr>
            <a:spLocks noChangeShapeType="1"/>
          </p:cNvSpPr>
          <p:nvPr/>
        </p:nvSpPr>
        <p:spPr bwMode="auto">
          <a:xfrm>
            <a:off x="3463925" y="4476750"/>
            <a:ext cx="53975" cy="7461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63" name="Line 107"/>
          <p:cNvSpPr>
            <a:spLocks noChangeShapeType="1"/>
          </p:cNvSpPr>
          <p:nvPr/>
        </p:nvSpPr>
        <p:spPr bwMode="auto">
          <a:xfrm>
            <a:off x="3579813" y="4637088"/>
            <a:ext cx="52387" cy="7302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64" name="Line 108"/>
          <p:cNvSpPr>
            <a:spLocks noChangeShapeType="1"/>
          </p:cNvSpPr>
          <p:nvPr/>
        </p:nvSpPr>
        <p:spPr bwMode="auto">
          <a:xfrm>
            <a:off x="3694113" y="4795838"/>
            <a:ext cx="53975" cy="7461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65" name="Line 109"/>
          <p:cNvSpPr>
            <a:spLocks noChangeShapeType="1"/>
          </p:cNvSpPr>
          <p:nvPr/>
        </p:nvSpPr>
        <p:spPr bwMode="auto">
          <a:xfrm>
            <a:off x="3810000" y="4956175"/>
            <a:ext cx="53975" cy="7461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66" name="Line 110"/>
          <p:cNvSpPr>
            <a:spLocks noChangeShapeType="1"/>
          </p:cNvSpPr>
          <p:nvPr/>
        </p:nvSpPr>
        <p:spPr bwMode="auto">
          <a:xfrm>
            <a:off x="3924300" y="5116513"/>
            <a:ext cx="53975" cy="7461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67" name="Line 111"/>
          <p:cNvSpPr>
            <a:spLocks noChangeShapeType="1"/>
          </p:cNvSpPr>
          <p:nvPr/>
        </p:nvSpPr>
        <p:spPr bwMode="auto">
          <a:xfrm>
            <a:off x="4040188" y="5276850"/>
            <a:ext cx="52387" cy="7461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68" name="Line 112"/>
          <p:cNvSpPr>
            <a:spLocks noChangeShapeType="1"/>
          </p:cNvSpPr>
          <p:nvPr/>
        </p:nvSpPr>
        <p:spPr bwMode="auto">
          <a:xfrm>
            <a:off x="4154488" y="5437188"/>
            <a:ext cx="53975" cy="7461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69" name="Line 113"/>
          <p:cNvSpPr>
            <a:spLocks noChangeShapeType="1"/>
          </p:cNvSpPr>
          <p:nvPr/>
        </p:nvSpPr>
        <p:spPr bwMode="auto">
          <a:xfrm>
            <a:off x="4270375" y="5597525"/>
            <a:ext cx="47625" cy="666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70" name="Line 114"/>
          <p:cNvSpPr>
            <a:spLocks noChangeShapeType="1"/>
          </p:cNvSpPr>
          <p:nvPr/>
        </p:nvSpPr>
        <p:spPr bwMode="auto">
          <a:xfrm flipH="1">
            <a:off x="4410075" y="3959225"/>
            <a:ext cx="6350" cy="952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71" name="Line 115"/>
          <p:cNvSpPr>
            <a:spLocks noChangeShapeType="1"/>
          </p:cNvSpPr>
          <p:nvPr/>
        </p:nvSpPr>
        <p:spPr bwMode="auto">
          <a:xfrm flipH="1">
            <a:off x="4398963" y="4160838"/>
            <a:ext cx="4762" cy="952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72" name="Line 116"/>
          <p:cNvSpPr>
            <a:spLocks noChangeShapeType="1"/>
          </p:cNvSpPr>
          <p:nvPr/>
        </p:nvSpPr>
        <p:spPr bwMode="auto">
          <a:xfrm flipH="1">
            <a:off x="4387850" y="4362450"/>
            <a:ext cx="4763" cy="952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73" name="Line 117"/>
          <p:cNvSpPr>
            <a:spLocks noChangeShapeType="1"/>
          </p:cNvSpPr>
          <p:nvPr/>
        </p:nvSpPr>
        <p:spPr bwMode="auto">
          <a:xfrm flipH="1">
            <a:off x="4376738" y="4564063"/>
            <a:ext cx="4762" cy="952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74" name="Line 118"/>
          <p:cNvSpPr>
            <a:spLocks noChangeShapeType="1"/>
          </p:cNvSpPr>
          <p:nvPr/>
        </p:nvSpPr>
        <p:spPr bwMode="auto">
          <a:xfrm flipH="1">
            <a:off x="4365625" y="4765675"/>
            <a:ext cx="4763" cy="952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75" name="Line 119"/>
          <p:cNvSpPr>
            <a:spLocks noChangeShapeType="1"/>
          </p:cNvSpPr>
          <p:nvPr/>
        </p:nvSpPr>
        <p:spPr bwMode="auto">
          <a:xfrm flipH="1">
            <a:off x="4352925" y="4967288"/>
            <a:ext cx="6350" cy="952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76" name="Line 120"/>
          <p:cNvSpPr>
            <a:spLocks noChangeShapeType="1"/>
          </p:cNvSpPr>
          <p:nvPr/>
        </p:nvSpPr>
        <p:spPr bwMode="auto">
          <a:xfrm flipH="1">
            <a:off x="4341813" y="5168900"/>
            <a:ext cx="6350" cy="952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77" name="Line 121"/>
          <p:cNvSpPr>
            <a:spLocks noChangeShapeType="1"/>
          </p:cNvSpPr>
          <p:nvPr/>
        </p:nvSpPr>
        <p:spPr bwMode="auto">
          <a:xfrm flipH="1">
            <a:off x="4330700" y="5370513"/>
            <a:ext cx="4763" cy="952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78" name="Line 122"/>
          <p:cNvSpPr>
            <a:spLocks noChangeShapeType="1"/>
          </p:cNvSpPr>
          <p:nvPr/>
        </p:nvSpPr>
        <p:spPr bwMode="auto">
          <a:xfrm flipH="1">
            <a:off x="4319588" y="5572125"/>
            <a:ext cx="4762" cy="920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79" name="Line 123"/>
          <p:cNvSpPr>
            <a:spLocks noChangeShapeType="1"/>
          </p:cNvSpPr>
          <p:nvPr/>
        </p:nvSpPr>
        <p:spPr bwMode="auto">
          <a:xfrm flipV="1">
            <a:off x="3849688" y="4776788"/>
            <a:ext cx="19050" cy="777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80" name="Freeform 124"/>
          <p:cNvSpPr>
            <a:spLocks/>
          </p:cNvSpPr>
          <p:nvPr/>
        </p:nvSpPr>
        <p:spPr bwMode="auto">
          <a:xfrm>
            <a:off x="3787775" y="4743450"/>
            <a:ext cx="163513" cy="52388"/>
          </a:xfrm>
          <a:custGeom>
            <a:avLst/>
            <a:gdLst>
              <a:gd name="T0" fmla="*/ 205 w 205"/>
              <a:gd name="T1" fmla="*/ 46 h 65"/>
              <a:gd name="T2" fmla="*/ 201 w 205"/>
              <a:gd name="T3" fmla="*/ 65 h 65"/>
              <a:gd name="T4" fmla="*/ 0 w 205"/>
              <a:gd name="T5" fmla="*/ 19 h 65"/>
              <a:gd name="T6" fmla="*/ 5 w 205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5" h="65">
                <a:moveTo>
                  <a:pt x="205" y="46"/>
                </a:moveTo>
                <a:lnTo>
                  <a:pt x="201" y="65"/>
                </a:lnTo>
                <a:lnTo>
                  <a:pt x="0" y="19"/>
                </a:lnTo>
                <a:lnTo>
                  <a:pt x="5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81" name="Line 125"/>
          <p:cNvSpPr>
            <a:spLocks noChangeShapeType="1"/>
          </p:cNvSpPr>
          <p:nvPr/>
        </p:nvSpPr>
        <p:spPr bwMode="auto">
          <a:xfrm flipV="1">
            <a:off x="3346450" y="4794250"/>
            <a:ext cx="1588" cy="6032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1982" name="Rectangle 126"/>
          <p:cNvSpPr>
            <a:spLocks noChangeArrowheads="1"/>
          </p:cNvSpPr>
          <p:nvPr/>
        </p:nvSpPr>
        <p:spPr bwMode="auto">
          <a:xfrm>
            <a:off x="3263900" y="4778375"/>
            <a:ext cx="163513" cy="15875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371600"/>
            <a:ext cx="9186862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2746375" y="841375"/>
            <a:ext cx="4410075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"SCAT" PASS PROTECTION</a:t>
            </a:r>
            <a:endParaRPr lang="en-US"/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2746375" y="1152525"/>
            <a:ext cx="4429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With a "RIP" Call.  (vs 40 Front).</a:t>
            </a:r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230188" y="63960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8758238" y="639603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230188" y="62404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8758238" y="624046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230188" y="60721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8758238" y="607218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230188" y="59166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8758238" y="591661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212725" y="5748338"/>
            <a:ext cx="86598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3095625" y="5700713"/>
            <a:ext cx="1588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5976938" y="5700713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>
            <a:off x="230188" y="55800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8758238" y="558006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230188" y="54244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8758238" y="542448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230188" y="52562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8758238" y="525621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230188" y="51006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8758238" y="510063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212725" y="4932363"/>
            <a:ext cx="86598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>
            <a:off x="3095625" y="4884738"/>
            <a:ext cx="1588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5976938" y="4884738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>
            <a:off x="230188" y="47640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18" name="Line 30"/>
          <p:cNvSpPr>
            <a:spLocks noChangeShapeType="1"/>
          </p:cNvSpPr>
          <p:nvPr/>
        </p:nvSpPr>
        <p:spPr bwMode="auto">
          <a:xfrm>
            <a:off x="8758238" y="476408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19" name="Line 31"/>
          <p:cNvSpPr>
            <a:spLocks noChangeShapeType="1"/>
          </p:cNvSpPr>
          <p:nvPr/>
        </p:nvSpPr>
        <p:spPr bwMode="auto">
          <a:xfrm>
            <a:off x="230188" y="46085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20" name="Line 32"/>
          <p:cNvSpPr>
            <a:spLocks noChangeShapeType="1"/>
          </p:cNvSpPr>
          <p:nvPr/>
        </p:nvSpPr>
        <p:spPr bwMode="auto">
          <a:xfrm>
            <a:off x="8758238" y="460851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21" name="Line 33"/>
          <p:cNvSpPr>
            <a:spLocks noChangeShapeType="1"/>
          </p:cNvSpPr>
          <p:nvPr/>
        </p:nvSpPr>
        <p:spPr bwMode="auto">
          <a:xfrm>
            <a:off x="230188" y="44402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22" name="Line 34"/>
          <p:cNvSpPr>
            <a:spLocks noChangeShapeType="1"/>
          </p:cNvSpPr>
          <p:nvPr/>
        </p:nvSpPr>
        <p:spPr bwMode="auto">
          <a:xfrm>
            <a:off x="8758238" y="444023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23" name="Line 35"/>
          <p:cNvSpPr>
            <a:spLocks noChangeShapeType="1"/>
          </p:cNvSpPr>
          <p:nvPr/>
        </p:nvSpPr>
        <p:spPr bwMode="auto">
          <a:xfrm>
            <a:off x="230188" y="42846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24" name="Line 36"/>
          <p:cNvSpPr>
            <a:spLocks noChangeShapeType="1"/>
          </p:cNvSpPr>
          <p:nvPr/>
        </p:nvSpPr>
        <p:spPr bwMode="auto">
          <a:xfrm>
            <a:off x="8758238" y="428466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25" name="Line 37"/>
          <p:cNvSpPr>
            <a:spLocks noChangeShapeType="1"/>
          </p:cNvSpPr>
          <p:nvPr/>
        </p:nvSpPr>
        <p:spPr bwMode="auto">
          <a:xfrm>
            <a:off x="212725" y="4116388"/>
            <a:ext cx="86598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26" name="Line 38"/>
          <p:cNvSpPr>
            <a:spLocks noChangeShapeType="1"/>
          </p:cNvSpPr>
          <p:nvPr/>
        </p:nvSpPr>
        <p:spPr bwMode="auto">
          <a:xfrm>
            <a:off x="3095625" y="4068763"/>
            <a:ext cx="1588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27" name="Line 39"/>
          <p:cNvSpPr>
            <a:spLocks noChangeShapeType="1"/>
          </p:cNvSpPr>
          <p:nvPr/>
        </p:nvSpPr>
        <p:spPr bwMode="auto">
          <a:xfrm>
            <a:off x="5976938" y="4068763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28" name="Line 40"/>
          <p:cNvSpPr>
            <a:spLocks noChangeShapeType="1"/>
          </p:cNvSpPr>
          <p:nvPr/>
        </p:nvSpPr>
        <p:spPr bwMode="auto">
          <a:xfrm>
            <a:off x="230188" y="39481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29" name="Line 41"/>
          <p:cNvSpPr>
            <a:spLocks noChangeShapeType="1"/>
          </p:cNvSpPr>
          <p:nvPr/>
        </p:nvSpPr>
        <p:spPr bwMode="auto">
          <a:xfrm>
            <a:off x="8758238" y="394811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30" name="Line 42"/>
          <p:cNvSpPr>
            <a:spLocks noChangeShapeType="1"/>
          </p:cNvSpPr>
          <p:nvPr/>
        </p:nvSpPr>
        <p:spPr bwMode="auto">
          <a:xfrm>
            <a:off x="230188" y="37925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31" name="Line 43"/>
          <p:cNvSpPr>
            <a:spLocks noChangeShapeType="1"/>
          </p:cNvSpPr>
          <p:nvPr/>
        </p:nvSpPr>
        <p:spPr bwMode="auto">
          <a:xfrm>
            <a:off x="8758238" y="379253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32" name="Line 44"/>
          <p:cNvSpPr>
            <a:spLocks noChangeShapeType="1"/>
          </p:cNvSpPr>
          <p:nvPr/>
        </p:nvSpPr>
        <p:spPr bwMode="auto">
          <a:xfrm>
            <a:off x="230188" y="36242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33" name="Line 45"/>
          <p:cNvSpPr>
            <a:spLocks noChangeShapeType="1"/>
          </p:cNvSpPr>
          <p:nvPr/>
        </p:nvSpPr>
        <p:spPr bwMode="auto">
          <a:xfrm>
            <a:off x="8758238" y="362426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34" name="Line 46"/>
          <p:cNvSpPr>
            <a:spLocks noChangeShapeType="1"/>
          </p:cNvSpPr>
          <p:nvPr/>
        </p:nvSpPr>
        <p:spPr bwMode="auto">
          <a:xfrm>
            <a:off x="230188" y="34686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35" name="Line 47"/>
          <p:cNvSpPr>
            <a:spLocks noChangeShapeType="1"/>
          </p:cNvSpPr>
          <p:nvPr/>
        </p:nvSpPr>
        <p:spPr bwMode="auto">
          <a:xfrm>
            <a:off x="8758238" y="346868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36" name="Line 48"/>
          <p:cNvSpPr>
            <a:spLocks noChangeShapeType="1"/>
          </p:cNvSpPr>
          <p:nvPr/>
        </p:nvSpPr>
        <p:spPr bwMode="auto">
          <a:xfrm>
            <a:off x="212725" y="3300413"/>
            <a:ext cx="86598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37" name="Line 49"/>
          <p:cNvSpPr>
            <a:spLocks noChangeShapeType="1"/>
          </p:cNvSpPr>
          <p:nvPr/>
        </p:nvSpPr>
        <p:spPr bwMode="auto">
          <a:xfrm>
            <a:off x="3095625" y="3252788"/>
            <a:ext cx="1588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38" name="Line 50"/>
          <p:cNvSpPr>
            <a:spLocks noChangeShapeType="1"/>
          </p:cNvSpPr>
          <p:nvPr/>
        </p:nvSpPr>
        <p:spPr bwMode="auto">
          <a:xfrm>
            <a:off x="5976938" y="3252788"/>
            <a:ext cx="1587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39" name="Line 51"/>
          <p:cNvSpPr>
            <a:spLocks noChangeShapeType="1"/>
          </p:cNvSpPr>
          <p:nvPr/>
        </p:nvSpPr>
        <p:spPr bwMode="auto">
          <a:xfrm>
            <a:off x="230188" y="31321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40" name="Line 52"/>
          <p:cNvSpPr>
            <a:spLocks noChangeShapeType="1"/>
          </p:cNvSpPr>
          <p:nvPr/>
        </p:nvSpPr>
        <p:spPr bwMode="auto">
          <a:xfrm>
            <a:off x="8758238" y="313213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41" name="Line 53"/>
          <p:cNvSpPr>
            <a:spLocks noChangeShapeType="1"/>
          </p:cNvSpPr>
          <p:nvPr/>
        </p:nvSpPr>
        <p:spPr bwMode="auto">
          <a:xfrm>
            <a:off x="230188" y="29765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8758238" y="297656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43" name="Line 55"/>
          <p:cNvSpPr>
            <a:spLocks noChangeShapeType="1"/>
          </p:cNvSpPr>
          <p:nvPr/>
        </p:nvSpPr>
        <p:spPr bwMode="auto">
          <a:xfrm>
            <a:off x="230188" y="28082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44" name="Line 56"/>
          <p:cNvSpPr>
            <a:spLocks noChangeShapeType="1"/>
          </p:cNvSpPr>
          <p:nvPr/>
        </p:nvSpPr>
        <p:spPr bwMode="auto">
          <a:xfrm>
            <a:off x="8758238" y="280828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230188" y="26527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46" name="Line 58"/>
          <p:cNvSpPr>
            <a:spLocks noChangeShapeType="1"/>
          </p:cNvSpPr>
          <p:nvPr/>
        </p:nvSpPr>
        <p:spPr bwMode="auto">
          <a:xfrm>
            <a:off x="8758238" y="265271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47" name="Line 59"/>
          <p:cNvSpPr>
            <a:spLocks noChangeShapeType="1"/>
          </p:cNvSpPr>
          <p:nvPr/>
        </p:nvSpPr>
        <p:spPr bwMode="auto">
          <a:xfrm>
            <a:off x="212725" y="2484438"/>
            <a:ext cx="86598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48" name="Line 60"/>
          <p:cNvSpPr>
            <a:spLocks noChangeShapeType="1"/>
          </p:cNvSpPr>
          <p:nvPr/>
        </p:nvSpPr>
        <p:spPr bwMode="auto">
          <a:xfrm>
            <a:off x="3095625" y="2436813"/>
            <a:ext cx="1588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49" name="Line 61"/>
          <p:cNvSpPr>
            <a:spLocks noChangeShapeType="1"/>
          </p:cNvSpPr>
          <p:nvPr/>
        </p:nvSpPr>
        <p:spPr bwMode="auto">
          <a:xfrm>
            <a:off x="5976938" y="2436813"/>
            <a:ext cx="1587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50" name="Line 62"/>
          <p:cNvSpPr>
            <a:spLocks noChangeShapeType="1"/>
          </p:cNvSpPr>
          <p:nvPr/>
        </p:nvSpPr>
        <p:spPr bwMode="auto">
          <a:xfrm>
            <a:off x="230188" y="23161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51" name="Line 63"/>
          <p:cNvSpPr>
            <a:spLocks noChangeShapeType="1"/>
          </p:cNvSpPr>
          <p:nvPr/>
        </p:nvSpPr>
        <p:spPr bwMode="auto">
          <a:xfrm>
            <a:off x="8758238" y="231616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52" name="Line 64"/>
          <p:cNvSpPr>
            <a:spLocks noChangeShapeType="1"/>
          </p:cNvSpPr>
          <p:nvPr/>
        </p:nvSpPr>
        <p:spPr bwMode="auto">
          <a:xfrm>
            <a:off x="230188" y="21605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53" name="Line 65"/>
          <p:cNvSpPr>
            <a:spLocks noChangeShapeType="1"/>
          </p:cNvSpPr>
          <p:nvPr/>
        </p:nvSpPr>
        <p:spPr bwMode="auto">
          <a:xfrm>
            <a:off x="8758238" y="216058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54" name="Line 66"/>
          <p:cNvSpPr>
            <a:spLocks noChangeShapeType="1"/>
          </p:cNvSpPr>
          <p:nvPr/>
        </p:nvSpPr>
        <p:spPr bwMode="auto">
          <a:xfrm>
            <a:off x="230188" y="19923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55" name="Line 67"/>
          <p:cNvSpPr>
            <a:spLocks noChangeShapeType="1"/>
          </p:cNvSpPr>
          <p:nvPr/>
        </p:nvSpPr>
        <p:spPr bwMode="auto">
          <a:xfrm>
            <a:off x="8758238" y="199231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56" name="Line 68"/>
          <p:cNvSpPr>
            <a:spLocks noChangeShapeType="1"/>
          </p:cNvSpPr>
          <p:nvPr/>
        </p:nvSpPr>
        <p:spPr bwMode="auto">
          <a:xfrm>
            <a:off x="230188" y="18367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57" name="Line 69"/>
          <p:cNvSpPr>
            <a:spLocks noChangeShapeType="1"/>
          </p:cNvSpPr>
          <p:nvPr/>
        </p:nvSpPr>
        <p:spPr bwMode="auto">
          <a:xfrm>
            <a:off x="8758238" y="183673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58" name="Rectangle 70"/>
          <p:cNvSpPr>
            <a:spLocks noChangeArrowheads="1"/>
          </p:cNvSpPr>
          <p:nvPr/>
        </p:nvSpPr>
        <p:spPr bwMode="auto">
          <a:xfrm>
            <a:off x="212725" y="1673225"/>
            <a:ext cx="8672513" cy="4895850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868738" y="6169025"/>
            <a:ext cx="51752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EITHER BACK DIRECTLY BEHIND CENTER</a:t>
            </a:r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2579688" y="841375"/>
            <a:ext cx="44069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"SCAT" PASS PROTECTION</a:t>
            </a:r>
            <a:endParaRPr lang="en-US"/>
          </a:p>
        </p:txBody>
      </p:sp>
      <p:sp>
        <p:nvSpPr>
          <p:cNvPr id="37961" name="Rectangle 73"/>
          <p:cNvSpPr>
            <a:spLocks noChangeArrowheads="1"/>
          </p:cNvSpPr>
          <p:nvPr/>
        </p:nvSpPr>
        <p:spPr bwMode="auto">
          <a:xfrm>
            <a:off x="2579688" y="1152525"/>
            <a:ext cx="4429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With a "LIZ" Call.  (vs 40 Front).</a:t>
            </a:r>
            <a:endParaRPr lang="en-US"/>
          </a:p>
        </p:txBody>
      </p:sp>
      <p:sp>
        <p:nvSpPr>
          <p:cNvPr id="37962" name="Freeform 74"/>
          <p:cNvSpPr>
            <a:spLocks/>
          </p:cNvSpPr>
          <p:nvPr/>
        </p:nvSpPr>
        <p:spPr bwMode="auto">
          <a:xfrm>
            <a:off x="2947988" y="4572000"/>
            <a:ext cx="215900" cy="217488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7963" name="Oval 75"/>
          <p:cNvSpPr>
            <a:spLocks noChangeArrowheads="1"/>
          </p:cNvSpPr>
          <p:nvPr/>
        </p:nvSpPr>
        <p:spPr bwMode="auto">
          <a:xfrm>
            <a:off x="3187700" y="4945063"/>
            <a:ext cx="228600" cy="227012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7964" name="Freeform 76"/>
          <p:cNvSpPr>
            <a:spLocks/>
          </p:cNvSpPr>
          <p:nvPr/>
        </p:nvSpPr>
        <p:spPr bwMode="auto">
          <a:xfrm>
            <a:off x="3943350" y="459740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7965" name="Oval 77"/>
          <p:cNvSpPr>
            <a:spLocks noChangeArrowheads="1"/>
          </p:cNvSpPr>
          <p:nvPr/>
        </p:nvSpPr>
        <p:spPr bwMode="auto">
          <a:xfrm>
            <a:off x="3679825" y="4945063"/>
            <a:ext cx="227013" cy="227012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7966" name="Freeform 78"/>
          <p:cNvSpPr>
            <a:spLocks/>
          </p:cNvSpPr>
          <p:nvPr/>
        </p:nvSpPr>
        <p:spPr bwMode="auto">
          <a:xfrm>
            <a:off x="5383213" y="459740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7967" name="Rectangle 79"/>
          <p:cNvSpPr>
            <a:spLocks noChangeArrowheads="1"/>
          </p:cNvSpPr>
          <p:nvPr/>
        </p:nvSpPr>
        <p:spPr bwMode="auto">
          <a:xfrm>
            <a:off x="4219575" y="4945063"/>
            <a:ext cx="227013" cy="227012"/>
          </a:xfrm>
          <a:prstGeom prst="rect">
            <a:avLst/>
          </a:prstGeom>
          <a:solidFill>
            <a:srgbClr val="FFFFFF"/>
          </a:solidFill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7968" name="Line 80"/>
          <p:cNvSpPr>
            <a:spLocks noChangeShapeType="1"/>
          </p:cNvSpPr>
          <p:nvPr/>
        </p:nvSpPr>
        <p:spPr bwMode="auto">
          <a:xfrm>
            <a:off x="4219575" y="4945063"/>
            <a:ext cx="20320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69" name="Line 81"/>
          <p:cNvSpPr>
            <a:spLocks noChangeShapeType="1"/>
          </p:cNvSpPr>
          <p:nvPr/>
        </p:nvSpPr>
        <p:spPr bwMode="auto">
          <a:xfrm flipV="1">
            <a:off x="4219575" y="4945063"/>
            <a:ext cx="20320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70" name="Freeform 82"/>
          <p:cNvSpPr>
            <a:spLocks/>
          </p:cNvSpPr>
          <p:nvPr/>
        </p:nvSpPr>
        <p:spPr bwMode="auto">
          <a:xfrm>
            <a:off x="3319463" y="396081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7971" name="Oval 83"/>
          <p:cNvSpPr>
            <a:spLocks noChangeArrowheads="1"/>
          </p:cNvSpPr>
          <p:nvPr/>
        </p:nvSpPr>
        <p:spPr bwMode="auto">
          <a:xfrm>
            <a:off x="4722813" y="4945063"/>
            <a:ext cx="228600" cy="227012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7972" name="Freeform 84"/>
          <p:cNvSpPr>
            <a:spLocks/>
          </p:cNvSpPr>
          <p:nvPr/>
        </p:nvSpPr>
        <p:spPr bwMode="auto">
          <a:xfrm>
            <a:off x="4256088" y="3913188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7973" name="Oval 85"/>
          <p:cNvSpPr>
            <a:spLocks noChangeArrowheads="1"/>
          </p:cNvSpPr>
          <p:nvPr/>
        </p:nvSpPr>
        <p:spPr bwMode="auto">
          <a:xfrm>
            <a:off x="5214938" y="4945063"/>
            <a:ext cx="228600" cy="227012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7974" name="Freeform 86"/>
          <p:cNvSpPr>
            <a:spLocks/>
          </p:cNvSpPr>
          <p:nvPr/>
        </p:nvSpPr>
        <p:spPr bwMode="auto">
          <a:xfrm>
            <a:off x="4687888" y="460851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7975" name="Freeform 87"/>
          <p:cNvSpPr>
            <a:spLocks/>
          </p:cNvSpPr>
          <p:nvPr/>
        </p:nvSpPr>
        <p:spPr bwMode="auto">
          <a:xfrm>
            <a:off x="5743575" y="397351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7976" name="Rectangle 88"/>
          <p:cNvSpPr>
            <a:spLocks noChangeArrowheads="1"/>
          </p:cNvSpPr>
          <p:nvPr/>
        </p:nvSpPr>
        <p:spPr bwMode="auto">
          <a:xfrm>
            <a:off x="4195763" y="5238750"/>
            <a:ext cx="3794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QB</a:t>
            </a:r>
            <a:endParaRPr lang="en-US"/>
          </a:p>
        </p:txBody>
      </p:sp>
      <p:sp>
        <p:nvSpPr>
          <p:cNvPr id="37977" name="Freeform 89"/>
          <p:cNvSpPr>
            <a:spLocks/>
          </p:cNvSpPr>
          <p:nvPr/>
        </p:nvSpPr>
        <p:spPr bwMode="auto">
          <a:xfrm>
            <a:off x="1747838" y="352901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7978" name="Freeform 90"/>
          <p:cNvSpPr>
            <a:spLocks/>
          </p:cNvSpPr>
          <p:nvPr/>
        </p:nvSpPr>
        <p:spPr bwMode="auto">
          <a:xfrm>
            <a:off x="7134225" y="350520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7979" name="Oval 91"/>
          <p:cNvSpPr>
            <a:spLocks noChangeArrowheads="1"/>
          </p:cNvSpPr>
          <p:nvPr/>
        </p:nvSpPr>
        <p:spPr bwMode="auto">
          <a:xfrm>
            <a:off x="4230688" y="5761038"/>
            <a:ext cx="228600" cy="227012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7980" name="Freeform 92"/>
          <p:cNvSpPr>
            <a:spLocks/>
          </p:cNvSpPr>
          <p:nvPr/>
        </p:nvSpPr>
        <p:spPr bwMode="auto">
          <a:xfrm>
            <a:off x="6115050" y="378142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7981" name="Freeform 93"/>
          <p:cNvSpPr>
            <a:spLocks/>
          </p:cNvSpPr>
          <p:nvPr/>
        </p:nvSpPr>
        <p:spPr bwMode="auto">
          <a:xfrm>
            <a:off x="4256088" y="298926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7982" name="Line 94"/>
          <p:cNvSpPr>
            <a:spLocks noChangeShapeType="1"/>
          </p:cNvSpPr>
          <p:nvPr/>
        </p:nvSpPr>
        <p:spPr bwMode="auto">
          <a:xfrm flipH="1" flipV="1">
            <a:off x="4805363" y="4840288"/>
            <a:ext cx="23812" cy="10160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83" name="Freeform 95"/>
          <p:cNvSpPr>
            <a:spLocks/>
          </p:cNvSpPr>
          <p:nvPr/>
        </p:nvSpPr>
        <p:spPr bwMode="auto">
          <a:xfrm>
            <a:off x="4722813" y="4806950"/>
            <a:ext cx="163512" cy="52388"/>
          </a:xfrm>
          <a:custGeom>
            <a:avLst/>
            <a:gdLst>
              <a:gd name="T0" fmla="*/ 201 w 205"/>
              <a:gd name="T1" fmla="*/ 0 h 65"/>
              <a:gd name="T2" fmla="*/ 205 w 205"/>
              <a:gd name="T3" fmla="*/ 19 h 65"/>
              <a:gd name="T4" fmla="*/ 4 w 205"/>
              <a:gd name="T5" fmla="*/ 65 h 65"/>
              <a:gd name="T6" fmla="*/ 0 w 205"/>
              <a:gd name="T7" fmla="*/ 46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5" h="65">
                <a:moveTo>
                  <a:pt x="201" y="0"/>
                </a:moveTo>
                <a:lnTo>
                  <a:pt x="205" y="19"/>
                </a:lnTo>
                <a:lnTo>
                  <a:pt x="4" y="65"/>
                </a:lnTo>
                <a:lnTo>
                  <a:pt x="0" y="46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84" name="Arc 96"/>
          <p:cNvSpPr>
            <a:spLocks/>
          </p:cNvSpPr>
          <p:nvPr/>
        </p:nvSpPr>
        <p:spPr bwMode="auto">
          <a:xfrm>
            <a:off x="2778125" y="3868738"/>
            <a:ext cx="463550" cy="1109662"/>
          </a:xfrm>
          <a:custGeom>
            <a:avLst/>
            <a:gdLst>
              <a:gd name="G0" fmla="+- 21600 0 0"/>
              <a:gd name="G1" fmla="+- 21598 0 0"/>
              <a:gd name="G2" fmla="+- 21600 0 0"/>
              <a:gd name="T0" fmla="*/ 0 w 21600"/>
              <a:gd name="T1" fmla="*/ 21475 h 21598"/>
              <a:gd name="T2" fmla="*/ 21304 w 21600"/>
              <a:gd name="T3" fmla="*/ 0 h 21598"/>
              <a:gd name="T4" fmla="*/ 21600 w 21600"/>
              <a:gd name="T5" fmla="*/ 21598 h 21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8" fill="none" extrusionOk="0">
                <a:moveTo>
                  <a:pt x="0" y="21475"/>
                </a:moveTo>
                <a:cubicBezTo>
                  <a:pt x="67" y="9709"/>
                  <a:pt x="9539" y="161"/>
                  <a:pt x="21304" y="0"/>
                </a:cubicBezTo>
              </a:path>
              <a:path w="21600" h="21598" stroke="0" extrusionOk="0">
                <a:moveTo>
                  <a:pt x="0" y="21475"/>
                </a:moveTo>
                <a:cubicBezTo>
                  <a:pt x="67" y="9709"/>
                  <a:pt x="9539" y="161"/>
                  <a:pt x="21304" y="0"/>
                </a:cubicBezTo>
                <a:lnTo>
                  <a:pt x="21600" y="2159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85" name="Arc 97"/>
          <p:cNvSpPr>
            <a:spLocks/>
          </p:cNvSpPr>
          <p:nvPr/>
        </p:nvSpPr>
        <p:spPr bwMode="auto">
          <a:xfrm>
            <a:off x="2778125" y="4972050"/>
            <a:ext cx="1014413" cy="371475"/>
          </a:xfrm>
          <a:custGeom>
            <a:avLst/>
            <a:gdLst>
              <a:gd name="G0" fmla="+- 21600 0 0"/>
              <a:gd name="G1" fmla="+- 376 0 0"/>
              <a:gd name="G2" fmla="+- 21600 0 0"/>
              <a:gd name="T0" fmla="*/ 21461 w 21600"/>
              <a:gd name="T1" fmla="*/ 21976 h 21976"/>
              <a:gd name="T2" fmla="*/ 3 w 21600"/>
              <a:gd name="T3" fmla="*/ 0 h 21976"/>
              <a:gd name="T4" fmla="*/ 21600 w 21600"/>
              <a:gd name="T5" fmla="*/ 376 h 21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976" fill="none" extrusionOk="0">
                <a:moveTo>
                  <a:pt x="21461" y="21975"/>
                </a:moveTo>
                <a:cubicBezTo>
                  <a:pt x="9586" y="21899"/>
                  <a:pt x="0" y="12251"/>
                  <a:pt x="0" y="376"/>
                </a:cubicBezTo>
                <a:cubicBezTo>
                  <a:pt x="-1" y="250"/>
                  <a:pt x="1" y="125"/>
                  <a:pt x="3" y="0"/>
                </a:cubicBezTo>
              </a:path>
              <a:path w="21600" h="21976" stroke="0" extrusionOk="0">
                <a:moveTo>
                  <a:pt x="21461" y="21975"/>
                </a:moveTo>
                <a:cubicBezTo>
                  <a:pt x="9586" y="21899"/>
                  <a:pt x="0" y="12251"/>
                  <a:pt x="0" y="376"/>
                </a:cubicBezTo>
                <a:cubicBezTo>
                  <a:pt x="-1" y="250"/>
                  <a:pt x="1" y="125"/>
                  <a:pt x="3" y="0"/>
                </a:cubicBezTo>
                <a:lnTo>
                  <a:pt x="21600" y="37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86" name="Arc 98"/>
          <p:cNvSpPr>
            <a:spLocks/>
          </p:cNvSpPr>
          <p:nvPr/>
        </p:nvSpPr>
        <p:spPr bwMode="auto">
          <a:xfrm>
            <a:off x="3786188" y="5021263"/>
            <a:ext cx="806450" cy="323850"/>
          </a:xfrm>
          <a:custGeom>
            <a:avLst/>
            <a:gdLst>
              <a:gd name="G0" fmla="+- 223 0 0"/>
              <a:gd name="G1" fmla="+- 440 0 0"/>
              <a:gd name="G2" fmla="+- 21600 0 0"/>
              <a:gd name="T0" fmla="*/ 21819 w 21823"/>
              <a:gd name="T1" fmla="*/ 0 h 22040"/>
              <a:gd name="T2" fmla="*/ 0 w 21823"/>
              <a:gd name="T3" fmla="*/ 22039 h 22040"/>
              <a:gd name="T4" fmla="*/ 223 w 21823"/>
              <a:gd name="T5" fmla="*/ 440 h 22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23" h="22040" fill="none" extrusionOk="0">
                <a:moveTo>
                  <a:pt x="21818" y="0"/>
                </a:moveTo>
                <a:cubicBezTo>
                  <a:pt x="21821" y="146"/>
                  <a:pt x="21823" y="293"/>
                  <a:pt x="21823" y="440"/>
                </a:cubicBezTo>
                <a:cubicBezTo>
                  <a:pt x="21823" y="12369"/>
                  <a:pt x="12152" y="22040"/>
                  <a:pt x="223" y="22040"/>
                </a:cubicBezTo>
                <a:cubicBezTo>
                  <a:pt x="148" y="22040"/>
                  <a:pt x="74" y="22039"/>
                  <a:pt x="0" y="22038"/>
                </a:cubicBezTo>
              </a:path>
              <a:path w="21823" h="22040" stroke="0" extrusionOk="0">
                <a:moveTo>
                  <a:pt x="21818" y="0"/>
                </a:moveTo>
                <a:cubicBezTo>
                  <a:pt x="21821" y="146"/>
                  <a:pt x="21823" y="293"/>
                  <a:pt x="21823" y="440"/>
                </a:cubicBezTo>
                <a:cubicBezTo>
                  <a:pt x="21823" y="12369"/>
                  <a:pt x="12152" y="22040"/>
                  <a:pt x="223" y="22040"/>
                </a:cubicBezTo>
                <a:cubicBezTo>
                  <a:pt x="148" y="22040"/>
                  <a:pt x="74" y="22039"/>
                  <a:pt x="0" y="22038"/>
                </a:cubicBezTo>
                <a:lnTo>
                  <a:pt x="223" y="44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87" name="Arc 99"/>
          <p:cNvSpPr>
            <a:spLocks/>
          </p:cNvSpPr>
          <p:nvPr/>
        </p:nvSpPr>
        <p:spPr bwMode="auto">
          <a:xfrm>
            <a:off x="3198813" y="3881438"/>
            <a:ext cx="1393825" cy="1146175"/>
          </a:xfrm>
          <a:custGeom>
            <a:avLst/>
            <a:gdLst>
              <a:gd name="G0" fmla="+- 99 0 0"/>
              <a:gd name="G1" fmla="+- 21600 0 0"/>
              <a:gd name="G2" fmla="+- 21600 0 0"/>
              <a:gd name="T0" fmla="*/ 0 w 21699"/>
              <a:gd name="T1" fmla="*/ 0 h 21600"/>
              <a:gd name="T2" fmla="*/ 21699 w 21699"/>
              <a:gd name="T3" fmla="*/ 21479 h 21600"/>
              <a:gd name="T4" fmla="*/ 99 w 2169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99" h="21600" fill="none" extrusionOk="0">
                <a:moveTo>
                  <a:pt x="0" y="0"/>
                </a:moveTo>
                <a:cubicBezTo>
                  <a:pt x="33" y="0"/>
                  <a:pt x="66" y="-1"/>
                  <a:pt x="99" y="0"/>
                </a:cubicBezTo>
                <a:cubicBezTo>
                  <a:pt x="11981" y="0"/>
                  <a:pt x="21632" y="9597"/>
                  <a:pt x="21698" y="21479"/>
                </a:cubicBezTo>
              </a:path>
              <a:path w="21699" h="21600" stroke="0" extrusionOk="0">
                <a:moveTo>
                  <a:pt x="0" y="0"/>
                </a:moveTo>
                <a:cubicBezTo>
                  <a:pt x="33" y="0"/>
                  <a:pt x="66" y="-1"/>
                  <a:pt x="99" y="0"/>
                </a:cubicBezTo>
                <a:cubicBezTo>
                  <a:pt x="11981" y="0"/>
                  <a:pt x="21632" y="9597"/>
                  <a:pt x="21698" y="21479"/>
                </a:cubicBezTo>
                <a:lnTo>
                  <a:pt x="99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88" name="Freeform 100"/>
          <p:cNvSpPr>
            <a:spLocks/>
          </p:cNvSpPr>
          <p:nvPr/>
        </p:nvSpPr>
        <p:spPr bwMode="auto">
          <a:xfrm>
            <a:off x="3071813" y="4935538"/>
            <a:ext cx="222250" cy="131762"/>
          </a:xfrm>
          <a:custGeom>
            <a:avLst/>
            <a:gdLst>
              <a:gd name="T0" fmla="*/ 278 w 278"/>
              <a:gd name="T1" fmla="*/ 15 h 165"/>
              <a:gd name="T2" fmla="*/ 157 w 278"/>
              <a:gd name="T3" fmla="*/ 165 h 165"/>
              <a:gd name="T4" fmla="*/ 0 w 278"/>
              <a:gd name="T5" fmla="*/ 0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8" h="165">
                <a:moveTo>
                  <a:pt x="278" y="15"/>
                </a:moveTo>
                <a:lnTo>
                  <a:pt x="157" y="165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89" name="Freeform 101"/>
          <p:cNvSpPr>
            <a:spLocks/>
          </p:cNvSpPr>
          <p:nvPr/>
        </p:nvSpPr>
        <p:spPr bwMode="auto">
          <a:xfrm>
            <a:off x="3001963" y="4867275"/>
            <a:ext cx="130175" cy="125413"/>
          </a:xfrm>
          <a:custGeom>
            <a:avLst/>
            <a:gdLst>
              <a:gd name="T0" fmla="*/ 151 w 163"/>
              <a:gd name="T1" fmla="*/ 0 h 157"/>
              <a:gd name="T2" fmla="*/ 163 w 163"/>
              <a:gd name="T3" fmla="*/ 15 h 157"/>
              <a:gd name="T4" fmla="*/ 13 w 163"/>
              <a:gd name="T5" fmla="*/ 157 h 157"/>
              <a:gd name="T6" fmla="*/ 0 w 163"/>
              <a:gd name="T7" fmla="*/ 142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3" h="157">
                <a:moveTo>
                  <a:pt x="151" y="0"/>
                </a:moveTo>
                <a:lnTo>
                  <a:pt x="163" y="15"/>
                </a:lnTo>
                <a:lnTo>
                  <a:pt x="13" y="157"/>
                </a:lnTo>
                <a:lnTo>
                  <a:pt x="0" y="142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90" name="Freeform 102"/>
          <p:cNvSpPr>
            <a:spLocks/>
          </p:cNvSpPr>
          <p:nvPr/>
        </p:nvSpPr>
        <p:spPr bwMode="auto">
          <a:xfrm>
            <a:off x="3589338" y="4935538"/>
            <a:ext cx="196850" cy="120650"/>
          </a:xfrm>
          <a:custGeom>
            <a:avLst/>
            <a:gdLst>
              <a:gd name="T0" fmla="*/ 247 w 247"/>
              <a:gd name="T1" fmla="*/ 0 h 150"/>
              <a:gd name="T2" fmla="*/ 111 w 247"/>
              <a:gd name="T3" fmla="*/ 150 h 150"/>
              <a:gd name="T4" fmla="*/ 0 w 247"/>
              <a:gd name="T5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7" h="150">
                <a:moveTo>
                  <a:pt x="247" y="0"/>
                </a:moveTo>
                <a:lnTo>
                  <a:pt x="111" y="150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91" name="Freeform 103"/>
          <p:cNvSpPr>
            <a:spLocks/>
          </p:cNvSpPr>
          <p:nvPr/>
        </p:nvSpPr>
        <p:spPr bwMode="auto">
          <a:xfrm>
            <a:off x="3514725" y="4873625"/>
            <a:ext cx="141288" cy="109538"/>
          </a:xfrm>
          <a:custGeom>
            <a:avLst/>
            <a:gdLst>
              <a:gd name="T0" fmla="*/ 167 w 177"/>
              <a:gd name="T1" fmla="*/ 0 h 137"/>
              <a:gd name="T2" fmla="*/ 177 w 177"/>
              <a:gd name="T3" fmla="*/ 16 h 137"/>
              <a:gd name="T4" fmla="*/ 10 w 177"/>
              <a:gd name="T5" fmla="*/ 137 h 137"/>
              <a:gd name="T6" fmla="*/ 0 w 177"/>
              <a:gd name="T7" fmla="*/ 12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7" h="137">
                <a:moveTo>
                  <a:pt x="167" y="0"/>
                </a:moveTo>
                <a:lnTo>
                  <a:pt x="177" y="16"/>
                </a:lnTo>
                <a:lnTo>
                  <a:pt x="10" y="137"/>
                </a:lnTo>
                <a:lnTo>
                  <a:pt x="0" y="121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92" name="Freeform 104"/>
          <p:cNvSpPr>
            <a:spLocks/>
          </p:cNvSpPr>
          <p:nvPr/>
        </p:nvSpPr>
        <p:spPr bwMode="auto">
          <a:xfrm>
            <a:off x="4092575" y="4935538"/>
            <a:ext cx="233363" cy="101600"/>
          </a:xfrm>
          <a:custGeom>
            <a:avLst/>
            <a:gdLst>
              <a:gd name="T0" fmla="*/ 293 w 293"/>
              <a:gd name="T1" fmla="*/ 8 h 127"/>
              <a:gd name="T2" fmla="*/ 150 w 293"/>
              <a:gd name="T3" fmla="*/ 127 h 127"/>
              <a:gd name="T4" fmla="*/ 0 w 293"/>
              <a:gd name="T5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3" h="127">
                <a:moveTo>
                  <a:pt x="293" y="8"/>
                </a:moveTo>
                <a:lnTo>
                  <a:pt x="150" y="127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93" name="Freeform 105"/>
          <p:cNvSpPr>
            <a:spLocks/>
          </p:cNvSpPr>
          <p:nvPr/>
        </p:nvSpPr>
        <p:spPr bwMode="auto">
          <a:xfrm>
            <a:off x="4025900" y="4862513"/>
            <a:ext cx="120650" cy="136525"/>
          </a:xfrm>
          <a:custGeom>
            <a:avLst/>
            <a:gdLst>
              <a:gd name="T0" fmla="*/ 134 w 149"/>
              <a:gd name="T1" fmla="*/ 0 h 171"/>
              <a:gd name="T2" fmla="*/ 149 w 149"/>
              <a:gd name="T3" fmla="*/ 12 h 171"/>
              <a:gd name="T4" fmla="*/ 15 w 149"/>
              <a:gd name="T5" fmla="*/ 171 h 171"/>
              <a:gd name="T6" fmla="*/ 0 w 149"/>
              <a:gd name="T7" fmla="*/ 159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9" h="171">
                <a:moveTo>
                  <a:pt x="134" y="0"/>
                </a:moveTo>
                <a:lnTo>
                  <a:pt x="149" y="12"/>
                </a:lnTo>
                <a:lnTo>
                  <a:pt x="15" y="171"/>
                </a:lnTo>
                <a:lnTo>
                  <a:pt x="0" y="159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94" name="Line 106"/>
          <p:cNvSpPr>
            <a:spLocks noChangeShapeType="1"/>
          </p:cNvSpPr>
          <p:nvPr/>
        </p:nvSpPr>
        <p:spPr bwMode="auto">
          <a:xfrm flipH="1">
            <a:off x="5745163" y="4089400"/>
            <a:ext cx="61912" cy="7461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95" name="Line 107"/>
          <p:cNvSpPr>
            <a:spLocks noChangeShapeType="1"/>
          </p:cNvSpPr>
          <p:nvPr/>
        </p:nvSpPr>
        <p:spPr bwMode="auto">
          <a:xfrm flipH="1">
            <a:off x="5611813" y="4252913"/>
            <a:ext cx="60325" cy="7461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96" name="Line 108"/>
          <p:cNvSpPr>
            <a:spLocks noChangeShapeType="1"/>
          </p:cNvSpPr>
          <p:nvPr/>
        </p:nvSpPr>
        <p:spPr bwMode="auto">
          <a:xfrm flipH="1">
            <a:off x="5476875" y="4416425"/>
            <a:ext cx="61913" cy="7461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97" name="Line 109"/>
          <p:cNvSpPr>
            <a:spLocks noChangeShapeType="1"/>
          </p:cNvSpPr>
          <p:nvPr/>
        </p:nvSpPr>
        <p:spPr bwMode="auto">
          <a:xfrm flipH="1">
            <a:off x="5341938" y="4579938"/>
            <a:ext cx="63500" cy="7461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98" name="Line 110"/>
          <p:cNvSpPr>
            <a:spLocks noChangeShapeType="1"/>
          </p:cNvSpPr>
          <p:nvPr/>
        </p:nvSpPr>
        <p:spPr bwMode="auto">
          <a:xfrm flipH="1">
            <a:off x="5208588" y="4741863"/>
            <a:ext cx="61912" cy="7620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7999" name="Line 111"/>
          <p:cNvSpPr>
            <a:spLocks noChangeShapeType="1"/>
          </p:cNvSpPr>
          <p:nvPr/>
        </p:nvSpPr>
        <p:spPr bwMode="auto">
          <a:xfrm flipH="1">
            <a:off x="5073650" y="4905375"/>
            <a:ext cx="61913" cy="7461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8000" name="Line 112"/>
          <p:cNvSpPr>
            <a:spLocks noChangeShapeType="1"/>
          </p:cNvSpPr>
          <p:nvPr/>
        </p:nvSpPr>
        <p:spPr bwMode="auto">
          <a:xfrm flipH="1">
            <a:off x="4938713" y="5068888"/>
            <a:ext cx="63500" cy="7461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8001" name="Line 113"/>
          <p:cNvSpPr>
            <a:spLocks noChangeShapeType="1"/>
          </p:cNvSpPr>
          <p:nvPr/>
        </p:nvSpPr>
        <p:spPr bwMode="auto">
          <a:xfrm flipH="1">
            <a:off x="4805363" y="5232400"/>
            <a:ext cx="61912" cy="7461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8002" name="Line 114"/>
          <p:cNvSpPr>
            <a:spLocks noChangeShapeType="1"/>
          </p:cNvSpPr>
          <p:nvPr/>
        </p:nvSpPr>
        <p:spPr bwMode="auto">
          <a:xfrm flipH="1">
            <a:off x="4672013" y="5394325"/>
            <a:ext cx="60325" cy="7620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8003" name="Line 115"/>
          <p:cNvSpPr>
            <a:spLocks noChangeShapeType="1"/>
          </p:cNvSpPr>
          <p:nvPr/>
        </p:nvSpPr>
        <p:spPr bwMode="auto">
          <a:xfrm flipH="1">
            <a:off x="4537075" y="5557838"/>
            <a:ext cx="61913" cy="7620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8004" name="Line 116"/>
          <p:cNvSpPr>
            <a:spLocks noChangeShapeType="1"/>
          </p:cNvSpPr>
          <p:nvPr/>
        </p:nvSpPr>
        <p:spPr bwMode="auto">
          <a:xfrm flipH="1">
            <a:off x="4410075" y="5721350"/>
            <a:ext cx="53975" cy="666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8005" name="Line 117"/>
          <p:cNvSpPr>
            <a:spLocks noChangeShapeType="1"/>
          </p:cNvSpPr>
          <p:nvPr/>
        </p:nvSpPr>
        <p:spPr bwMode="auto">
          <a:xfrm>
            <a:off x="4375150" y="4132263"/>
            <a:ext cx="1588" cy="8890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8006" name="Line 118"/>
          <p:cNvSpPr>
            <a:spLocks noChangeShapeType="1"/>
          </p:cNvSpPr>
          <p:nvPr/>
        </p:nvSpPr>
        <p:spPr bwMode="auto">
          <a:xfrm>
            <a:off x="4375150" y="4325938"/>
            <a:ext cx="1588" cy="8890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8007" name="Line 119"/>
          <p:cNvSpPr>
            <a:spLocks noChangeShapeType="1"/>
          </p:cNvSpPr>
          <p:nvPr/>
        </p:nvSpPr>
        <p:spPr bwMode="auto">
          <a:xfrm>
            <a:off x="4375150" y="4519613"/>
            <a:ext cx="1588" cy="8890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8008" name="Line 120"/>
          <p:cNvSpPr>
            <a:spLocks noChangeShapeType="1"/>
          </p:cNvSpPr>
          <p:nvPr/>
        </p:nvSpPr>
        <p:spPr bwMode="auto">
          <a:xfrm>
            <a:off x="4375150" y="4713288"/>
            <a:ext cx="1588" cy="8890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8009" name="Line 121"/>
          <p:cNvSpPr>
            <a:spLocks noChangeShapeType="1"/>
          </p:cNvSpPr>
          <p:nvPr/>
        </p:nvSpPr>
        <p:spPr bwMode="auto">
          <a:xfrm>
            <a:off x="4375150" y="4906963"/>
            <a:ext cx="1588" cy="8890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8010" name="Line 122"/>
          <p:cNvSpPr>
            <a:spLocks noChangeShapeType="1"/>
          </p:cNvSpPr>
          <p:nvPr/>
        </p:nvSpPr>
        <p:spPr bwMode="auto">
          <a:xfrm>
            <a:off x="4375150" y="5100638"/>
            <a:ext cx="1588" cy="8890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8011" name="Line 123"/>
          <p:cNvSpPr>
            <a:spLocks noChangeShapeType="1"/>
          </p:cNvSpPr>
          <p:nvPr/>
        </p:nvSpPr>
        <p:spPr bwMode="auto">
          <a:xfrm>
            <a:off x="4375150" y="5292725"/>
            <a:ext cx="1588" cy="904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8012" name="Line 124"/>
          <p:cNvSpPr>
            <a:spLocks noChangeShapeType="1"/>
          </p:cNvSpPr>
          <p:nvPr/>
        </p:nvSpPr>
        <p:spPr bwMode="auto">
          <a:xfrm>
            <a:off x="4375150" y="5486400"/>
            <a:ext cx="1588" cy="904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8013" name="Line 125"/>
          <p:cNvSpPr>
            <a:spLocks noChangeShapeType="1"/>
          </p:cNvSpPr>
          <p:nvPr/>
        </p:nvSpPr>
        <p:spPr bwMode="auto">
          <a:xfrm>
            <a:off x="4375150" y="5680075"/>
            <a:ext cx="1588" cy="8572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8014" name="Line 126"/>
          <p:cNvSpPr>
            <a:spLocks noChangeShapeType="1"/>
          </p:cNvSpPr>
          <p:nvPr/>
        </p:nvSpPr>
        <p:spPr bwMode="auto">
          <a:xfrm flipV="1">
            <a:off x="4421188" y="5529263"/>
            <a:ext cx="252412" cy="27622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8015" name="Freeform 127"/>
          <p:cNvSpPr>
            <a:spLocks/>
          </p:cNvSpPr>
          <p:nvPr/>
        </p:nvSpPr>
        <p:spPr bwMode="auto">
          <a:xfrm>
            <a:off x="4613275" y="5462588"/>
            <a:ext cx="130175" cy="122237"/>
          </a:xfrm>
          <a:custGeom>
            <a:avLst/>
            <a:gdLst>
              <a:gd name="T0" fmla="*/ 163 w 163"/>
              <a:gd name="T1" fmla="*/ 138 h 153"/>
              <a:gd name="T2" fmla="*/ 151 w 163"/>
              <a:gd name="T3" fmla="*/ 153 h 153"/>
              <a:gd name="T4" fmla="*/ 0 w 163"/>
              <a:gd name="T5" fmla="*/ 15 h 153"/>
              <a:gd name="T6" fmla="*/ 13 w 163"/>
              <a:gd name="T7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3" h="153">
                <a:moveTo>
                  <a:pt x="163" y="138"/>
                </a:moveTo>
                <a:lnTo>
                  <a:pt x="151" y="153"/>
                </a:lnTo>
                <a:lnTo>
                  <a:pt x="0" y="15"/>
                </a:lnTo>
                <a:lnTo>
                  <a:pt x="13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8016" name="Line 128"/>
          <p:cNvSpPr>
            <a:spLocks noChangeShapeType="1"/>
          </p:cNvSpPr>
          <p:nvPr/>
        </p:nvSpPr>
        <p:spPr bwMode="auto">
          <a:xfrm flipV="1">
            <a:off x="5375275" y="4829175"/>
            <a:ext cx="79375" cy="12541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8017" name="Freeform 129"/>
          <p:cNvSpPr>
            <a:spLocks/>
          </p:cNvSpPr>
          <p:nvPr/>
        </p:nvSpPr>
        <p:spPr bwMode="auto">
          <a:xfrm>
            <a:off x="5384800" y="4772025"/>
            <a:ext cx="149225" cy="100013"/>
          </a:xfrm>
          <a:custGeom>
            <a:avLst/>
            <a:gdLst>
              <a:gd name="T0" fmla="*/ 186 w 186"/>
              <a:gd name="T1" fmla="*/ 109 h 125"/>
              <a:gd name="T2" fmla="*/ 175 w 186"/>
              <a:gd name="T3" fmla="*/ 125 h 125"/>
              <a:gd name="T4" fmla="*/ 0 w 186"/>
              <a:gd name="T5" fmla="*/ 17 h 125"/>
              <a:gd name="T6" fmla="*/ 10 w 186"/>
              <a:gd name="T7" fmla="*/ 0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6" h="125">
                <a:moveTo>
                  <a:pt x="186" y="109"/>
                </a:moveTo>
                <a:lnTo>
                  <a:pt x="175" y="125"/>
                </a:lnTo>
                <a:lnTo>
                  <a:pt x="0" y="17"/>
                </a:lnTo>
                <a:lnTo>
                  <a:pt x="10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38275"/>
            <a:ext cx="9372600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2579688" y="841375"/>
            <a:ext cx="44069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"SCAT" PASS PROTECTION</a:t>
            </a:r>
            <a:endParaRPr lang="en-US"/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2579688" y="1152525"/>
            <a:ext cx="4429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With a "LIZ" Call.  (vs 40 Front).</a:t>
            </a:r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6710-8BCA-47D2-B3F6-5B905E5E7D65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E740-68D9-4047-966F-171E2CDDAD69}" type="slidenum">
              <a:rPr lang="en-US"/>
              <a:pPr/>
              <a:t>2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 Protection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system has the capacity to protect with anything from a 5-man protection scheme – sending 5 receivers into the pattern – to an 8-man maximum protection scheme.</a:t>
            </a:r>
          </a:p>
          <a:p>
            <a:pPr>
              <a:lnSpc>
                <a:spcPct val="90000"/>
              </a:lnSpc>
            </a:pPr>
            <a:r>
              <a:rPr lang="en-US" sz="2400"/>
              <a:t>The base protection is a 6-man scheme that sends 4 – 5 receivers out on every pass play.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We do this without having to use any sight adjusted hot routes - where the receiver is required to read the blitz and change his route.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1539-AF5B-4352-BE21-96D499FF0C73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A35D-7A68-4270-8A68-21FAD5B7A18E}" type="slidenum">
              <a:rPr lang="en-US"/>
              <a:pPr/>
              <a:t>20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Zone Protection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Quick Protection</a:t>
            </a:r>
          </a:p>
          <a:p>
            <a:pPr lvl="1"/>
            <a:r>
              <a:rPr lang="en-US"/>
              <a:t>Designed to protect both “A” gaps.</a:t>
            </a:r>
          </a:p>
          <a:p>
            <a:pPr lvl="2"/>
            <a:r>
              <a:rPr lang="en-US"/>
              <a:t>In a three-step drop, the “A” gaps are the most vulnerable areas.</a:t>
            </a:r>
          </a:p>
          <a:p>
            <a:pPr lvl="2"/>
            <a:r>
              <a:rPr lang="en-US"/>
              <a:t>It is difficult to get a back to the “A” gap for protection in a three-step drop.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Line 4"/>
          <p:cNvSpPr>
            <a:spLocks noChangeShapeType="1"/>
          </p:cNvSpPr>
          <p:nvPr/>
        </p:nvSpPr>
        <p:spPr bwMode="auto">
          <a:xfrm>
            <a:off x="273050" y="554355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41" name="Line 5"/>
          <p:cNvSpPr>
            <a:spLocks noChangeShapeType="1"/>
          </p:cNvSpPr>
          <p:nvPr/>
        </p:nvSpPr>
        <p:spPr bwMode="auto">
          <a:xfrm>
            <a:off x="8805863" y="55435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42" name="Line 6"/>
          <p:cNvSpPr>
            <a:spLocks noChangeShapeType="1"/>
          </p:cNvSpPr>
          <p:nvPr/>
        </p:nvSpPr>
        <p:spPr bwMode="auto">
          <a:xfrm>
            <a:off x="273050" y="538797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8805863" y="53879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273050" y="521970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45" name="Line 9"/>
          <p:cNvSpPr>
            <a:spLocks noChangeShapeType="1"/>
          </p:cNvSpPr>
          <p:nvPr/>
        </p:nvSpPr>
        <p:spPr bwMode="auto">
          <a:xfrm>
            <a:off x="8805863" y="52197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46" name="Line 10"/>
          <p:cNvSpPr>
            <a:spLocks noChangeShapeType="1"/>
          </p:cNvSpPr>
          <p:nvPr/>
        </p:nvSpPr>
        <p:spPr bwMode="auto">
          <a:xfrm>
            <a:off x="273050" y="506412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>
            <a:off x="8805863" y="50641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48" name="Line 12"/>
          <p:cNvSpPr>
            <a:spLocks noChangeShapeType="1"/>
          </p:cNvSpPr>
          <p:nvPr/>
        </p:nvSpPr>
        <p:spPr bwMode="auto">
          <a:xfrm>
            <a:off x="255588" y="4895850"/>
            <a:ext cx="866457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>
            <a:off x="3140075" y="4848225"/>
            <a:ext cx="1588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50" name="Line 14"/>
          <p:cNvSpPr>
            <a:spLocks noChangeShapeType="1"/>
          </p:cNvSpPr>
          <p:nvPr/>
        </p:nvSpPr>
        <p:spPr bwMode="auto">
          <a:xfrm>
            <a:off x="6022975" y="4848225"/>
            <a:ext cx="1588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51" name="Line 15"/>
          <p:cNvSpPr>
            <a:spLocks noChangeShapeType="1"/>
          </p:cNvSpPr>
          <p:nvPr/>
        </p:nvSpPr>
        <p:spPr bwMode="auto">
          <a:xfrm>
            <a:off x="273050" y="472757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52" name="Line 16"/>
          <p:cNvSpPr>
            <a:spLocks noChangeShapeType="1"/>
          </p:cNvSpPr>
          <p:nvPr/>
        </p:nvSpPr>
        <p:spPr bwMode="auto">
          <a:xfrm>
            <a:off x="8805863" y="47275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53" name="Line 17"/>
          <p:cNvSpPr>
            <a:spLocks noChangeShapeType="1"/>
          </p:cNvSpPr>
          <p:nvPr/>
        </p:nvSpPr>
        <p:spPr bwMode="auto">
          <a:xfrm>
            <a:off x="273050" y="457200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54" name="Line 18"/>
          <p:cNvSpPr>
            <a:spLocks noChangeShapeType="1"/>
          </p:cNvSpPr>
          <p:nvPr/>
        </p:nvSpPr>
        <p:spPr bwMode="auto">
          <a:xfrm>
            <a:off x="8805863" y="45720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55" name="Line 19"/>
          <p:cNvSpPr>
            <a:spLocks noChangeShapeType="1"/>
          </p:cNvSpPr>
          <p:nvPr/>
        </p:nvSpPr>
        <p:spPr bwMode="auto">
          <a:xfrm>
            <a:off x="273050" y="440372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56" name="Line 20"/>
          <p:cNvSpPr>
            <a:spLocks noChangeShapeType="1"/>
          </p:cNvSpPr>
          <p:nvPr/>
        </p:nvSpPr>
        <p:spPr bwMode="auto">
          <a:xfrm>
            <a:off x="8805863" y="44037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57" name="Line 21"/>
          <p:cNvSpPr>
            <a:spLocks noChangeShapeType="1"/>
          </p:cNvSpPr>
          <p:nvPr/>
        </p:nvSpPr>
        <p:spPr bwMode="auto">
          <a:xfrm>
            <a:off x="273050" y="424815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58" name="Line 22"/>
          <p:cNvSpPr>
            <a:spLocks noChangeShapeType="1"/>
          </p:cNvSpPr>
          <p:nvPr/>
        </p:nvSpPr>
        <p:spPr bwMode="auto">
          <a:xfrm>
            <a:off x="8805863" y="42481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59" name="Line 23"/>
          <p:cNvSpPr>
            <a:spLocks noChangeShapeType="1"/>
          </p:cNvSpPr>
          <p:nvPr/>
        </p:nvSpPr>
        <p:spPr bwMode="auto">
          <a:xfrm>
            <a:off x="255588" y="4079875"/>
            <a:ext cx="866457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60" name="Line 24"/>
          <p:cNvSpPr>
            <a:spLocks noChangeShapeType="1"/>
          </p:cNvSpPr>
          <p:nvPr/>
        </p:nvSpPr>
        <p:spPr bwMode="auto">
          <a:xfrm>
            <a:off x="3140075" y="4032250"/>
            <a:ext cx="1588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61" name="Line 25"/>
          <p:cNvSpPr>
            <a:spLocks noChangeShapeType="1"/>
          </p:cNvSpPr>
          <p:nvPr/>
        </p:nvSpPr>
        <p:spPr bwMode="auto">
          <a:xfrm>
            <a:off x="6022975" y="4032250"/>
            <a:ext cx="1588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62" name="Line 26"/>
          <p:cNvSpPr>
            <a:spLocks noChangeShapeType="1"/>
          </p:cNvSpPr>
          <p:nvPr/>
        </p:nvSpPr>
        <p:spPr bwMode="auto">
          <a:xfrm>
            <a:off x="273050" y="391160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63" name="Line 27"/>
          <p:cNvSpPr>
            <a:spLocks noChangeShapeType="1"/>
          </p:cNvSpPr>
          <p:nvPr/>
        </p:nvSpPr>
        <p:spPr bwMode="auto">
          <a:xfrm>
            <a:off x="8805863" y="39116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64" name="Line 28"/>
          <p:cNvSpPr>
            <a:spLocks noChangeShapeType="1"/>
          </p:cNvSpPr>
          <p:nvPr/>
        </p:nvSpPr>
        <p:spPr bwMode="auto">
          <a:xfrm>
            <a:off x="273050" y="375602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65" name="Line 29"/>
          <p:cNvSpPr>
            <a:spLocks noChangeShapeType="1"/>
          </p:cNvSpPr>
          <p:nvPr/>
        </p:nvSpPr>
        <p:spPr bwMode="auto">
          <a:xfrm>
            <a:off x="8805863" y="37560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66" name="Line 30"/>
          <p:cNvSpPr>
            <a:spLocks noChangeShapeType="1"/>
          </p:cNvSpPr>
          <p:nvPr/>
        </p:nvSpPr>
        <p:spPr bwMode="auto">
          <a:xfrm>
            <a:off x="273050" y="358775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67" name="Line 31"/>
          <p:cNvSpPr>
            <a:spLocks noChangeShapeType="1"/>
          </p:cNvSpPr>
          <p:nvPr/>
        </p:nvSpPr>
        <p:spPr bwMode="auto">
          <a:xfrm>
            <a:off x="8805863" y="35877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68" name="Line 32"/>
          <p:cNvSpPr>
            <a:spLocks noChangeShapeType="1"/>
          </p:cNvSpPr>
          <p:nvPr/>
        </p:nvSpPr>
        <p:spPr bwMode="auto">
          <a:xfrm>
            <a:off x="273050" y="343217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69" name="Line 33"/>
          <p:cNvSpPr>
            <a:spLocks noChangeShapeType="1"/>
          </p:cNvSpPr>
          <p:nvPr/>
        </p:nvSpPr>
        <p:spPr bwMode="auto">
          <a:xfrm>
            <a:off x="8805863" y="34321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70" name="Line 34"/>
          <p:cNvSpPr>
            <a:spLocks noChangeShapeType="1"/>
          </p:cNvSpPr>
          <p:nvPr/>
        </p:nvSpPr>
        <p:spPr bwMode="auto">
          <a:xfrm>
            <a:off x="255588" y="3263900"/>
            <a:ext cx="866457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71" name="Line 35"/>
          <p:cNvSpPr>
            <a:spLocks noChangeShapeType="1"/>
          </p:cNvSpPr>
          <p:nvPr/>
        </p:nvSpPr>
        <p:spPr bwMode="auto">
          <a:xfrm>
            <a:off x="3140075" y="3216275"/>
            <a:ext cx="1588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72" name="Line 36"/>
          <p:cNvSpPr>
            <a:spLocks noChangeShapeType="1"/>
          </p:cNvSpPr>
          <p:nvPr/>
        </p:nvSpPr>
        <p:spPr bwMode="auto">
          <a:xfrm>
            <a:off x="6022975" y="3216275"/>
            <a:ext cx="1588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73" name="Line 37"/>
          <p:cNvSpPr>
            <a:spLocks noChangeShapeType="1"/>
          </p:cNvSpPr>
          <p:nvPr/>
        </p:nvSpPr>
        <p:spPr bwMode="auto">
          <a:xfrm>
            <a:off x="273050" y="309562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74" name="Line 38"/>
          <p:cNvSpPr>
            <a:spLocks noChangeShapeType="1"/>
          </p:cNvSpPr>
          <p:nvPr/>
        </p:nvSpPr>
        <p:spPr bwMode="auto">
          <a:xfrm>
            <a:off x="8805863" y="30956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75" name="Line 39"/>
          <p:cNvSpPr>
            <a:spLocks noChangeShapeType="1"/>
          </p:cNvSpPr>
          <p:nvPr/>
        </p:nvSpPr>
        <p:spPr bwMode="auto">
          <a:xfrm>
            <a:off x="273050" y="294005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76" name="Line 40"/>
          <p:cNvSpPr>
            <a:spLocks noChangeShapeType="1"/>
          </p:cNvSpPr>
          <p:nvPr/>
        </p:nvSpPr>
        <p:spPr bwMode="auto">
          <a:xfrm>
            <a:off x="8805863" y="29400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77" name="Line 41"/>
          <p:cNvSpPr>
            <a:spLocks noChangeShapeType="1"/>
          </p:cNvSpPr>
          <p:nvPr/>
        </p:nvSpPr>
        <p:spPr bwMode="auto">
          <a:xfrm>
            <a:off x="273050" y="277177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78" name="Line 42"/>
          <p:cNvSpPr>
            <a:spLocks noChangeShapeType="1"/>
          </p:cNvSpPr>
          <p:nvPr/>
        </p:nvSpPr>
        <p:spPr bwMode="auto">
          <a:xfrm>
            <a:off x="8805863" y="27717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79" name="Line 43"/>
          <p:cNvSpPr>
            <a:spLocks noChangeShapeType="1"/>
          </p:cNvSpPr>
          <p:nvPr/>
        </p:nvSpPr>
        <p:spPr bwMode="auto">
          <a:xfrm>
            <a:off x="273050" y="261620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80" name="Line 44"/>
          <p:cNvSpPr>
            <a:spLocks noChangeShapeType="1"/>
          </p:cNvSpPr>
          <p:nvPr/>
        </p:nvSpPr>
        <p:spPr bwMode="auto">
          <a:xfrm>
            <a:off x="8805863" y="26162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81" name="Line 45"/>
          <p:cNvSpPr>
            <a:spLocks noChangeShapeType="1"/>
          </p:cNvSpPr>
          <p:nvPr/>
        </p:nvSpPr>
        <p:spPr bwMode="auto">
          <a:xfrm>
            <a:off x="255588" y="2447925"/>
            <a:ext cx="866457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82" name="Line 46"/>
          <p:cNvSpPr>
            <a:spLocks noChangeShapeType="1"/>
          </p:cNvSpPr>
          <p:nvPr/>
        </p:nvSpPr>
        <p:spPr bwMode="auto">
          <a:xfrm>
            <a:off x="3140075" y="2400300"/>
            <a:ext cx="1588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83" name="Line 47"/>
          <p:cNvSpPr>
            <a:spLocks noChangeShapeType="1"/>
          </p:cNvSpPr>
          <p:nvPr/>
        </p:nvSpPr>
        <p:spPr bwMode="auto">
          <a:xfrm>
            <a:off x="6022975" y="2400300"/>
            <a:ext cx="1588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84" name="Line 48"/>
          <p:cNvSpPr>
            <a:spLocks noChangeShapeType="1"/>
          </p:cNvSpPr>
          <p:nvPr/>
        </p:nvSpPr>
        <p:spPr bwMode="auto">
          <a:xfrm>
            <a:off x="273050" y="227965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85" name="Line 49"/>
          <p:cNvSpPr>
            <a:spLocks noChangeShapeType="1"/>
          </p:cNvSpPr>
          <p:nvPr/>
        </p:nvSpPr>
        <p:spPr bwMode="auto">
          <a:xfrm>
            <a:off x="8805863" y="22796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86" name="Line 50"/>
          <p:cNvSpPr>
            <a:spLocks noChangeShapeType="1"/>
          </p:cNvSpPr>
          <p:nvPr/>
        </p:nvSpPr>
        <p:spPr bwMode="auto">
          <a:xfrm>
            <a:off x="273050" y="212407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87" name="Line 51"/>
          <p:cNvSpPr>
            <a:spLocks noChangeShapeType="1"/>
          </p:cNvSpPr>
          <p:nvPr/>
        </p:nvSpPr>
        <p:spPr bwMode="auto">
          <a:xfrm>
            <a:off x="8805863" y="21240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88" name="Line 52"/>
          <p:cNvSpPr>
            <a:spLocks noChangeShapeType="1"/>
          </p:cNvSpPr>
          <p:nvPr/>
        </p:nvSpPr>
        <p:spPr bwMode="auto">
          <a:xfrm>
            <a:off x="273050" y="195580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89" name="Line 53"/>
          <p:cNvSpPr>
            <a:spLocks noChangeShapeType="1"/>
          </p:cNvSpPr>
          <p:nvPr/>
        </p:nvSpPr>
        <p:spPr bwMode="auto">
          <a:xfrm>
            <a:off x="8805863" y="19558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90" name="Line 54"/>
          <p:cNvSpPr>
            <a:spLocks noChangeShapeType="1"/>
          </p:cNvSpPr>
          <p:nvPr/>
        </p:nvSpPr>
        <p:spPr bwMode="auto">
          <a:xfrm>
            <a:off x="273050" y="180022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91" name="Line 55"/>
          <p:cNvSpPr>
            <a:spLocks noChangeShapeType="1"/>
          </p:cNvSpPr>
          <p:nvPr/>
        </p:nvSpPr>
        <p:spPr bwMode="auto">
          <a:xfrm>
            <a:off x="8805863" y="18002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92" name="Line 56"/>
          <p:cNvSpPr>
            <a:spLocks noChangeShapeType="1"/>
          </p:cNvSpPr>
          <p:nvPr/>
        </p:nvSpPr>
        <p:spPr bwMode="auto">
          <a:xfrm>
            <a:off x="255588" y="1631950"/>
            <a:ext cx="866457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93" name="Line 57"/>
          <p:cNvSpPr>
            <a:spLocks noChangeShapeType="1"/>
          </p:cNvSpPr>
          <p:nvPr/>
        </p:nvSpPr>
        <p:spPr bwMode="auto">
          <a:xfrm>
            <a:off x="3140075" y="1584325"/>
            <a:ext cx="1588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94" name="Line 58"/>
          <p:cNvSpPr>
            <a:spLocks noChangeShapeType="1"/>
          </p:cNvSpPr>
          <p:nvPr/>
        </p:nvSpPr>
        <p:spPr bwMode="auto">
          <a:xfrm>
            <a:off x="6022975" y="1584325"/>
            <a:ext cx="1588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95" name="Line 59"/>
          <p:cNvSpPr>
            <a:spLocks noChangeShapeType="1"/>
          </p:cNvSpPr>
          <p:nvPr/>
        </p:nvSpPr>
        <p:spPr bwMode="auto">
          <a:xfrm>
            <a:off x="273050" y="146367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96" name="Line 60"/>
          <p:cNvSpPr>
            <a:spLocks noChangeShapeType="1"/>
          </p:cNvSpPr>
          <p:nvPr/>
        </p:nvSpPr>
        <p:spPr bwMode="auto">
          <a:xfrm>
            <a:off x="8805863" y="14636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97" name="Line 61"/>
          <p:cNvSpPr>
            <a:spLocks noChangeShapeType="1"/>
          </p:cNvSpPr>
          <p:nvPr/>
        </p:nvSpPr>
        <p:spPr bwMode="auto">
          <a:xfrm>
            <a:off x="273050" y="130810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98" name="Line 62"/>
          <p:cNvSpPr>
            <a:spLocks noChangeShapeType="1"/>
          </p:cNvSpPr>
          <p:nvPr/>
        </p:nvSpPr>
        <p:spPr bwMode="auto">
          <a:xfrm>
            <a:off x="8805863" y="13081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799" name="Line 63"/>
          <p:cNvSpPr>
            <a:spLocks noChangeShapeType="1"/>
          </p:cNvSpPr>
          <p:nvPr/>
        </p:nvSpPr>
        <p:spPr bwMode="auto">
          <a:xfrm>
            <a:off x="273050" y="113982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800" name="Line 64"/>
          <p:cNvSpPr>
            <a:spLocks noChangeShapeType="1"/>
          </p:cNvSpPr>
          <p:nvPr/>
        </p:nvSpPr>
        <p:spPr bwMode="auto">
          <a:xfrm>
            <a:off x="8805863" y="11398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801" name="Line 65"/>
          <p:cNvSpPr>
            <a:spLocks noChangeShapeType="1"/>
          </p:cNvSpPr>
          <p:nvPr/>
        </p:nvSpPr>
        <p:spPr bwMode="auto">
          <a:xfrm>
            <a:off x="273050" y="98425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802" name="Line 66"/>
          <p:cNvSpPr>
            <a:spLocks noChangeShapeType="1"/>
          </p:cNvSpPr>
          <p:nvPr/>
        </p:nvSpPr>
        <p:spPr bwMode="auto">
          <a:xfrm>
            <a:off x="8805863" y="9842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803" name="Rectangle 67"/>
          <p:cNvSpPr>
            <a:spLocks noChangeArrowheads="1"/>
          </p:cNvSpPr>
          <p:nvPr/>
        </p:nvSpPr>
        <p:spPr bwMode="auto">
          <a:xfrm>
            <a:off x="255588" y="822325"/>
            <a:ext cx="8675687" cy="4895850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804" name="Rectangle 68"/>
          <p:cNvSpPr>
            <a:spLocks noChangeArrowheads="1"/>
          </p:cNvSpPr>
          <p:nvPr/>
        </p:nvSpPr>
        <p:spPr bwMode="auto">
          <a:xfrm>
            <a:off x="4703763" y="5368925"/>
            <a:ext cx="3843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EITHER BACK BEHIND CENTER</a:t>
            </a:r>
            <a:endParaRPr lang="en-US"/>
          </a:p>
        </p:txBody>
      </p:sp>
      <p:sp>
        <p:nvSpPr>
          <p:cNvPr id="116805" name="Rectangle 69"/>
          <p:cNvSpPr>
            <a:spLocks noChangeArrowheads="1"/>
          </p:cNvSpPr>
          <p:nvPr/>
        </p:nvSpPr>
        <p:spPr bwMode="auto">
          <a:xfrm>
            <a:off x="4246563" y="5189538"/>
            <a:ext cx="439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RB</a:t>
            </a:r>
            <a:endParaRPr lang="en-US"/>
          </a:p>
        </p:txBody>
      </p:sp>
      <p:sp>
        <p:nvSpPr>
          <p:cNvPr id="116806" name="Rectangle 70"/>
          <p:cNvSpPr>
            <a:spLocks noChangeArrowheads="1"/>
          </p:cNvSpPr>
          <p:nvPr/>
        </p:nvSpPr>
        <p:spPr bwMode="auto">
          <a:xfrm>
            <a:off x="239713" y="5895975"/>
            <a:ext cx="8710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00"/>
                </a:solidFill>
              </a:rPr>
              <a:t>NOTE:  WE WILL SLIDE TO THE SIDE WITH THE MOST "PROBABLE" </a:t>
            </a:r>
            <a:endParaRPr lang="en-US"/>
          </a:p>
        </p:txBody>
      </p:sp>
      <p:sp>
        <p:nvSpPr>
          <p:cNvPr id="116807" name="Rectangle 71"/>
          <p:cNvSpPr>
            <a:spLocks noChangeArrowheads="1"/>
          </p:cNvSpPr>
          <p:nvPr/>
        </p:nvSpPr>
        <p:spPr bwMode="auto">
          <a:xfrm>
            <a:off x="239713" y="6135688"/>
            <a:ext cx="8910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00"/>
                </a:solidFill>
              </a:rPr>
              <a:t>RUSHERS AND THE REMAINING BACK WILL ALWAYS BLOCK TO THE </a:t>
            </a:r>
            <a:endParaRPr lang="en-US"/>
          </a:p>
        </p:txBody>
      </p:sp>
      <p:sp>
        <p:nvSpPr>
          <p:cNvPr id="116808" name="Rectangle 72"/>
          <p:cNvSpPr>
            <a:spLocks noChangeArrowheads="1"/>
          </p:cNvSpPr>
          <p:nvPr/>
        </p:nvSpPr>
        <p:spPr bwMode="auto">
          <a:xfrm>
            <a:off x="239713" y="6375400"/>
            <a:ext cx="4525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00"/>
                </a:solidFill>
              </a:rPr>
              <a:t>BACKSIDE "B" to "C" GAP to outside.</a:t>
            </a:r>
            <a:endParaRPr lang="en-US"/>
          </a:p>
        </p:txBody>
      </p:sp>
      <p:sp>
        <p:nvSpPr>
          <p:cNvPr id="116809" name="Rectangle 73"/>
          <p:cNvSpPr>
            <a:spLocks noChangeArrowheads="1"/>
          </p:cNvSpPr>
          <p:nvPr/>
        </p:nvSpPr>
        <p:spPr bwMode="auto">
          <a:xfrm>
            <a:off x="2541588" y="60325"/>
            <a:ext cx="463708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"QUICK" PASS PROTECTION</a:t>
            </a:r>
            <a:endParaRPr lang="en-US"/>
          </a:p>
        </p:txBody>
      </p:sp>
      <p:sp>
        <p:nvSpPr>
          <p:cNvPr id="116810" name="Rectangle 74"/>
          <p:cNvSpPr>
            <a:spLocks noChangeArrowheads="1"/>
          </p:cNvSpPr>
          <p:nvPr/>
        </p:nvSpPr>
        <p:spPr bwMode="auto">
          <a:xfrm>
            <a:off x="2541588" y="371475"/>
            <a:ext cx="3187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with a "LASER" Call.</a:t>
            </a:r>
            <a:endParaRPr lang="en-US"/>
          </a:p>
        </p:txBody>
      </p:sp>
      <p:sp>
        <p:nvSpPr>
          <p:cNvPr id="116811" name="Freeform 75"/>
          <p:cNvSpPr>
            <a:spLocks/>
          </p:cNvSpPr>
          <p:nvPr/>
        </p:nvSpPr>
        <p:spPr bwMode="auto">
          <a:xfrm>
            <a:off x="3203575" y="374491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6812" name="Oval 76"/>
          <p:cNvSpPr>
            <a:spLocks noChangeArrowheads="1"/>
          </p:cNvSpPr>
          <p:nvPr/>
        </p:nvSpPr>
        <p:spPr bwMode="auto">
          <a:xfrm>
            <a:off x="3227388" y="4092575"/>
            <a:ext cx="228600" cy="227013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6813" name="Freeform 77"/>
          <p:cNvSpPr>
            <a:spLocks/>
          </p:cNvSpPr>
          <p:nvPr/>
        </p:nvSpPr>
        <p:spPr bwMode="auto">
          <a:xfrm>
            <a:off x="3983038" y="3756025"/>
            <a:ext cx="217487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6814" name="Oval 78"/>
          <p:cNvSpPr>
            <a:spLocks noChangeArrowheads="1"/>
          </p:cNvSpPr>
          <p:nvPr/>
        </p:nvSpPr>
        <p:spPr bwMode="auto">
          <a:xfrm>
            <a:off x="3719513" y="4092575"/>
            <a:ext cx="228600" cy="227013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6815" name="Freeform 79"/>
          <p:cNvSpPr>
            <a:spLocks/>
          </p:cNvSpPr>
          <p:nvPr/>
        </p:nvSpPr>
        <p:spPr bwMode="auto">
          <a:xfrm>
            <a:off x="5448300" y="370840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6816" name="Rectangle 80"/>
          <p:cNvSpPr>
            <a:spLocks noChangeArrowheads="1"/>
          </p:cNvSpPr>
          <p:nvPr/>
        </p:nvSpPr>
        <p:spPr bwMode="auto">
          <a:xfrm>
            <a:off x="4259263" y="4092575"/>
            <a:ext cx="228600" cy="227013"/>
          </a:xfrm>
          <a:prstGeom prst="rect">
            <a:avLst/>
          </a:prstGeom>
          <a:solidFill>
            <a:srgbClr val="FFFFFF"/>
          </a:solidFill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6817" name="Line 81"/>
          <p:cNvSpPr>
            <a:spLocks noChangeShapeType="1"/>
          </p:cNvSpPr>
          <p:nvPr/>
        </p:nvSpPr>
        <p:spPr bwMode="auto">
          <a:xfrm>
            <a:off x="4259263" y="4092575"/>
            <a:ext cx="204787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818" name="Line 82"/>
          <p:cNvSpPr>
            <a:spLocks noChangeShapeType="1"/>
          </p:cNvSpPr>
          <p:nvPr/>
        </p:nvSpPr>
        <p:spPr bwMode="auto">
          <a:xfrm flipV="1">
            <a:off x="4259263" y="4092575"/>
            <a:ext cx="204787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819" name="Freeform 83"/>
          <p:cNvSpPr>
            <a:spLocks/>
          </p:cNvSpPr>
          <p:nvPr/>
        </p:nvSpPr>
        <p:spPr bwMode="auto">
          <a:xfrm>
            <a:off x="2519363" y="3360738"/>
            <a:ext cx="215900" cy="215900"/>
          </a:xfrm>
          <a:custGeom>
            <a:avLst/>
            <a:gdLst>
              <a:gd name="T0" fmla="*/ 0 w 273"/>
              <a:gd name="T1" fmla="*/ 0 h 272"/>
              <a:gd name="T2" fmla="*/ 273 w 273"/>
              <a:gd name="T3" fmla="*/ 0 h 272"/>
              <a:gd name="T4" fmla="*/ 136 w 273"/>
              <a:gd name="T5" fmla="*/ 272 h 272"/>
              <a:gd name="T6" fmla="*/ 0 w 273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3" h="272">
                <a:moveTo>
                  <a:pt x="0" y="0"/>
                </a:moveTo>
                <a:lnTo>
                  <a:pt x="273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6820" name="Oval 84"/>
          <p:cNvSpPr>
            <a:spLocks noChangeArrowheads="1"/>
          </p:cNvSpPr>
          <p:nvPr/>
        </p:nvSpPr>
        <p:spPr bwMode="auto">
          <a:xfrm>
            <a:off x="4764088" y="4092575"/>
            <a:ext cx="228600" cy="227013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6821" name="Freeform 85"/>
          <p:cNvSpPr>
            <a:spLocks/>
          </p:cNvSpPr>
          <p:nvPr/>
        </p:nvSpPr>
        <p:spPr bwMode="auto">
          <a:xfrm>
            <a:off x="4319588" y="3036888"/>
            <a:ext cx="215900" cy="215900"/>
          </a:xfrm>
          <a:custGeom>
            <a:avLst/>
            <a:gdLst>
              <a:gd name="T0" fmla="*/ 0 w 273"/>
              <a:gd name="T1" fmla="*/ 0 h 272"/>
              <a:gd name="T2" fmla="*/ 273 w 273"/>
              <a:gd name="T3" fmla="*/ 0 h 272"/>
              <a:gd name="T4" fmla="*/ 136 w 273"/>
              <a:gd name="T5" fmla="*/ 272 h 272"/>
              <a:gd name="T6" fmla="*/ 0 w 273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3" h="272">
                <a:moveTo>
                  <a:pt x="0" y="0"/>
                </a:moveTo>
                <a:lnTo>
                  <a:pt x="273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6822" name="Oval 86"/>
          <p:cNvSpPr>
            <a:spLocks noChangeArrowheads="1"/>
          </p:cNvSpPr>
          <p:nvPr/>
        </p:nvSpPr>
        <p:spPr bwMode="auto">
          <a:xfrm>
            <a:off x="5267325" y="4092575"/>
            <a:ext cx="228600" cy="227013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6823" name="Freeform 87"/>
          <p:cNvSpPr>
            <a:spLocks/>
          </p:cNvSpPr>
          <p:nvPr/>
        </p:nvSpPr>
        <p:spPr bwMode="auto">
          <a:xfrm>
            <a:off x="4764088" y="373221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6824" name="Freeform 88"/>
          <p:cNvSpPr>
            <a:spLocks/>
          </p:cNvSpPr>
          <p:nvPr/>
        </p:nvSpPr>
        <p:spPr bwMode="auto">
          <a:xfrm>
            <a:off x="6011863" y="3360738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6825" name="Rectangle 89"/>
          <p:cNvSpPr>
            <a:spLocks noChangeArrowheads="1"/>
          </p:cNvSpPr>
          <p:nvPr/>
        </p:nvSpPr>
        <p:spPr bwMode="auto">
          <a:xfrm>
            <a:off x="4235450" y="4386263"/>
            <a:ext cx="3794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QB</a:t>
            </a:r>
            <a:endParaRPr lang="en-US"/>
          </a:p>
        </p:txBody>
      </p:sp>
      <p:sp>
        <p:nvSpPr>
          <p:cNvPr id="116826" name="Freeform 90"/>
          <p:cNvSpPr>
            <a:spLocks/>
          </p:cNvSpPr>
          <p:nvPr/>
        </p:nvSpPr>
        <p:spPr bwMode="auto">
          <a:xfrm>
            <a:off x="1787525" y="2676525"/>
            <a:ext cx="215900" cy="215900"/>
          </a:xfrm>
          <a:custGeom>
            <a:avLst/>
            <a:gdLst>
              <a:gd name="T0" fmla="*/ 0 w 272"/>
              <a:gd name="T1" fmla="*/ 0 h 273"/>
              <a:gd name="T2" fmla="*/ 272 w 272"/>
              <a:gd name="T3" fmla="*/ 0 h 273"/>
              <a:gd name="T4" fmla="*/ 136 w 272"/>
              <a:gd name="T5" fmla="*/ 273 h 273"/>
              <a:gd name="T6" fmla="*/ 0 w 272"/>
              <a:gd name="T7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3">
                <a:moveTo>
                  <a:pt x="0" y="0"/>
                </a:moveTo>
                <a:lnTo>
                  <a:pt x="272" y="0"/>
                </a:lnTo>
                <a:lnTo>
                  <a:pt x="136" y="27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6827" name="Freeform 91"/>
          <p:cNvSpPr>
            <a:spLocks/>
          </p:cNvSpPr>
          <p:nvPr/>
        </p:nvSpPr>
        <p:spPr bwMode="auto">
          <a:xfrm>
            <a:off x="7416800" y="265271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6828" name="Oval 92"/>
          <p:cNvSpPr>
            <a:spLocks noChangeArrowheads="1"/>
          </p:cNvSpPr>
          <p:nvPr/>
        </p:nvSpPr>
        <p:spPr bwMode="auto">
          <a:xfrm>
            <a:off x="4283075" y="4919663"/>
            <a:ext cx="228600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6829" name="Freeform 93"/>
          <p:cNvSpPr>
            <a:spLocks/>
          </p:cNvSpPr>
          <p:nvPr/>
        </p:nvSpPr>
        <p:spPr bwMode="auto">
          <a:xfrm>
            <a:off x="6564313" y="295275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6830" name="Freeform 94"/>
          <p:cNvSpPr>
            <a:spLocks/>
          </p:cNvSpPr>
          <p:nvPr/>
        </p:nvSpPr>
        <p:spPr bwMode="auto">
          <a:xfrm>
            <a:off x="4295775" y="213677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6831" name="Line 95"/>
          <p:cNvSpPr>
            <a:spLocks noChangeShapeType="1"/>
          </p:cNvSpPr>
          <p:nvPr/>
        </p:nvSpPr>
        <p:spPr bwMode="auto">
          <a:xfrm flipV="1">
            <a:off x="4467225" y="4445000"/>
            <a:ext cx="504825" cy="5095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832" name="Freeform 96"/>
          <p:cNvSpPr>
            <a:spLocks/>
          </p:cNvSpPr>
          <p:nvPr/>
        </p:nvSpPr>
        <p:spPr bwMode="auto">
          <a:xfrm>
            <a:off x="4913313" y="4376738"/>
            <a:ext cx="128587" cy="127000"/>
          </a:xfrm>
          <a:custGeom>
            <a:avLst/>
            <a:gdLst>
              <a:gd name="T0" fmla="*/ 161 w 161"/>
              <a:gd name="T1" fmla="*/ 146 h 160"/>
              <a:gd name="T2" fmla="*/ 146 w 161"/>
              <a:gd name="T3" fmla="*/ 160 h 160"/>
              <a:gd name="T4" fmla="*/ 0 w 161"/>
              <a:gd name="T5" fmla="*/ 14 h 160"/>
              <a:gd name="T6" fmla="*/ 14 w 161"/>
              <a:gd name="T7" fmla="*/ 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1" h="160">
                <a:moveTo>
                  <a:pt x="161" y="146"/>
                </a:moveTo>
                <a:lnTo>
                  <a:pt x="146" y="160"/>
                </a:lnTo>
                <a:lnTo>
                  <a:pt x="0" y="14"/>
                </a:lnTo>
                <a:lnTo>
                  <a:pt x="14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833" name="Line 97"/>
          <p:cNvSpPr>
            <a:spLocks noChangeShapeType="1"/>
          </p:cNvSpPr>
          <p:nvPr/>
        </p:nvSpPr>
        <p:spPr bwMode="auto">
          <a:xfrm flipV="1">
            <a:off x="5414963" y="3959225"/>
            <a:ext cx="85725" cy="13176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834" name="Freeform 98"/>
          <p:cNvSpPr>
            <a:spLocks/>
          </p:cNvSpPr>
          <p:nvPr/>
        </p:nvSpPr>
        <p:spPr bwMode="auto">
          <a:xfrm>
            <a:off x="5430838" y="3900488"/>
            <a:ext cx="147637" cy="104775"/>
          </a:xfrm>
          <a:custGeom>
            <a:avLst/>
            <a:gdLst>
              <a:gd name="T0" fmla="*/ 186 w 186"/>
              <a:gd name="T1" fmla="*/ 113 h 130"/>
              <a:gd name="T2" fmla="*/ 175 w 186"/>
              <a:gd name="T3" fmla="*/ 130 h 130"/>
              <a:gd name="T4" fmla="*/ 0 w 186"/>
              <a:gd name="T5" fmla="*/ 17 h 130"/>
              <a:gd name="T6" fmla="*/ 10 w 186"/>
              <a:gd name="T7" fmla="*/ 0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6" h="130">
                <a:moveTo>
                  <a:pt x="186" y="113"/>
                </a:moveTo>
                <a:lnTo>
                  <a:pt x="175" y="130"/>
                </a:lnTo>
                <a:lnTo>
                  <a:pt x="0" y="17"/>
                </a:lnTo>
                <a:lnTo>
                  <a:pt x="10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835" name="Arc 99"/>
          <p:cNvSpPr>
            <a:spLocks/>
          </p:cNvSpPr>
          <p:nvPr/>
        </p:nvSpPr>
        <p:spPr bwMode="auto">
          <a:xfrm>
            <a:off x="4640263" y="3989388"/>
            <a:ext cx="234950" cy="114300"/>
          </a:xfrm>
          <a:custGeom>
            <a:avLst/>
            <a:gdLst>
              <a:gd name="G0" fmla="+- 21600 0 0"/>
              <a:gd name="G1" fmla="+- 1268 0 0"/>
              <a:gd name="G2" fmla="+- 21600 0 0"/>
              <a:gd name="T0" fmla="*/ 20939 w 21600"/>
              <a:gd name="T1" fmla="*/ 22858 h 22858"/>
              <a:gd name="T2" fmla="*/ 37 w 21600"/>
              <a:gd name="T3" fmla="*/ 0 h 22858"/>
              <a:gd name="T4" fmla="*/ 21600 w 21600"/>
              <a:gd name="T5" fmla="*/ 1268 h 22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858" fill="none" extrusionOk="0">
                <a:moveTo>
                  <a:pt x="20939" y="22857"/>
                </a:moveTo>
                <a:cubicBezTo>
                  <a:pt x="9272" y="22500"/>
                  <a:pt x="0" y="12939"/>
                  <a:pt x="0" y="1268"/>
                </a:cubicBezTo>
                <a:cubicBezTo>
                  <a:pt x="-1" y="845"/>
                  <a:pt x="12" y="422"/>
                  <a:pt x="37" y="0"/>
                </a:cubicBezTo>
              </a:path>
              <a:path w="21600" h="22858" stroke="0" extrusionOk="0">
                <a:moveTo>
                  <a:pt x="20939" y="22857"/>
                </a:moveTo>
                <a:cubicBezTo>
                  <a:pt x="9272" y="22500"/>
                  <a:pt x="0" y="12939"/>
                  <a:pt x="0" y="1268"/>
                </a:cubicBezTo>
                <a:cubicBezTo>
                  <a:pt x="-1" y="845"/>
                  <a:pt x="12" y="422"/>
                  <a:pt x="37" y="0"/>
                </a:cubicBezTo>
                <a:lnTo>
                  <a:pt x="21600" y="1268"/>
                </a:lnTo>
                <a:close/>
              </a:path>
            </a:pathLst>
          </a:cu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836" name="Rectangle 100"/>
          <p:cNvSpPr>
            <a:spLocks noChangeArrowheads="1"/>
          </p:cNvSpPr>
          <p:nvPr/>
        </p:nvSpPr>
        <p:spPr bwMode="auto">
          <a:xfrm>
            <a:off x="4559300" y="3975100"/>
            <a:ext cx="163513" cy="14288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837" name="Arc 101"/>
          <p:cNvSpPr>
            <a:spLocks/>
          </p:cNvSpPr>
          <p:nvPr/>
        </p:nvSpPr>
        <p:spPr bwMode="auto">
          <a:xfrm>
            <a:off x="4119563" y="4000500"/>
            <a:ext cx="247650" cy="96838"/>
          </a:xfrm>
          <a:custGeom>
            <a:avLst/>
            <a:gdLst>
              <a:gd name="G0" fmla="+- 21600 0 0"/>
              <a:gd name="G1" fmla="+- 1507 0 0"/>
              <a:gd name="G2" fmla="+- 21600 0 0"/>
              <a:gd name="T0" fmla="*/ 20793 w 21600"/>
              <a:gd name="T1" fmla="*/ 23092 h 23092"/>
              <a:gd name="T2" fmla="*/ 53 w 21600"/>
              <a:gd name="T3" fmla="*/ 0 h 23092"/>
              <a:gd name="T4" fmla="*/ 21600 w 21600"/>
              <a:gd name="T5" fmla="*/ 1507 h 23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092" fill="none" extrusionOk="0">
                <a:moveTo>
                  <a:pt x="20793" y="23091"/>
                </a:moveTo>
                <a:cubicBezTo>
                  <a:pt x="9185" y="22657"/>
                  <a:pt x="0" y="13122"/>
                  <a:pt x="0" y="1507"/>
                </a:cubicBezTo>
                <a:cubicBezTo>
                  <a:pt x="-1" y="1004"/>
                  <a:pt x="17" y="501"/>
                  <a:pt x="52" y="-1"/>
                </a:cubicBezTo>
              </a:path>
              <a:path w="21600" h="23092" stroke="0" extrusionOk="0">
                <a:moveTo>
                  <a:pt x="20793" y="23091"/>
                </a:moveTo>
                <a:cubicBezTo>
                  <a:pt x="9185" y="22657"/>
                  <a:pt x="0" y="13122"/>
                  <a:pt x="0" y="1507"/>
                </a:cubicBezTo>
                <a:cubicBezTo>
                  <a:pt x="-1" y="1004"/>
                  <a:pt x="17" y="501"/>
                  <a:pt x="52" y="-1"/>
                </a:cubicBezTo>
                <a:lnTo>
                  <a:pt x="21600" y="1507"/>
                </a:lnTo>
                <a:close/>
              </a:path>
            </a:pathLst>
          </a:cu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838" name="Rectangle 102"/>
          <p:cNvSpPr>
            <a:spLocks noChangeArrowheads="1"/>
          </p:cNvSpPr>
          <p:nvPr/>
        </p:nvSpPr>
        <p:spPr bwMode="auto">
          <a:xfrm>
            <a:off x="4037013" y="3986213"/>
            <a:ext cx="163512" cy="14287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839" name="Arc 103"/>
          <p:cNvSpPr>
            <a:spLocks/>
          </p:cNvSpPr>
          <p:nvPr/>
        </p:nvSpPr>
        <p:spPr bwMode="auto">
          <a:xfrm>
            <a:off x="3638550" y="4000500"/>
            <a:ext cx="192088" cy="103188"/>
          </a:xfrm>
          <a:custGeom>
            <a:avLst/>
            <a:gdLst>
              <a:gd name="G0" fmla="+- 21600 0 0"/>
              <a:gd name="G1" fmla="+- 1413 0 0"/>
              <a:gd name="G2" fmla="+- 21600 0 0"/>
              <a:gd name="T0" fmla="*/ 20779 w 21600"/>
              <a:gd name="T1" fmla="*/ 22997 h 22997"/>
              <a:gd name="T2" fmla="*/ 46 w 21600"/>
              <a:gd name="T3" fmla="*/ 0 h 22997"/>
              <a:gd name="T4" fmla="*/ 21600 w 21600"/>
              <a:gd name="T5" fmla="*/ 1413 h 229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997" fill="none" extrusionOk="0">
                <a:moveTo>
                  <a:pt x="20778" y="22997"/>
                </a:moveTo>
                <a:cubicBezTo>
                  <a:pt x="9177" y="22556"/>
                  <a:pt x="0" y="13022"/>
                  <a:pt x="0" y="1413"/>
                </a:cubicBezTo>
                <a:cubicBezTo>
                  <a:pt x="-1" y="941"/>
                  <a:pt x="15" y="470"/>
                  <a:pt x="46" y="0"/>
                </a:cubicBezTo>
              </a:path>
              <a:path w="21600" h="22997" stroke="0" extrusionOk="0">
                <a:moveTo>
                  <a:pt x="20778" y="22997"/>
                </a:moveTo>
                <a:cubicBezTo>
                  <a:pt x="9177" y="22556"/>
                  <a:pt x="0" y="13022"/>
                  <a:pt x="0" y="1413"/>
                </a:cubicBezTo>
                <a:cubicBezTo>
                  <a:pt x="-1" y="941"/>
                  <a:pt x="15" y="470"/>
                  <a:pt x="46" y="0"/>
                </a:cubicBezTo>
                <a:lnTo>
                  <a:pt x="21600" y="1413"/>
                </a:lnTo>
                <a:close/>
              </a:path>
            </a:pathLst>
          </a:cu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840" name="Rectangle 104"/>
          <p:cNvSpPr>
            <a:spLocks noChangeArrowheads="1"/>
          </p:cNvSpPr>
          <p:nvPr/>
        </p:nvSpPr>
        <p:spPr bwMode="auto">
          <a:xfrm>
            <a:off x="3557588" y="3986213"/>
            <a:ext cx="163512" cy="14287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841" name="Arc 105"/>
          <p:cNvSpPr>
            <a:spLocks/>
          </p:cNvSpPr>
          <p:nvPr/>
        </p:nvSpPr>
        <p:spPr bwMode="auto">
          <a:xfrm>
            <a:off x="3135313" y="4013200"/>
            <a:ext cx="211137" cy="90488"/>
          </a:xfrm>
          <a:custGeom>
            <a:avLst/>
            <a:gdLst>
              <a:gd name="G0" fmla="+- 21600 0 0"/>
              <a:gd name="G1" fmla="+- 1604 0 0"/>
              <a:gd name="G2" fmla="+- 21600 0 0"/>
              <a:gd name="T0" fmla="*/ 20825 w 21600"/>
              <a:gd name="T1" fmla="*/ 23190 h 23190"/>
              <a:gd name="T2" fmla="*/ 60 w 21600"/>
              <a:gd name="T3" fmla="*/ 0 h 23190"/>
              <a:gd name="T4" fmla="*/ 21600 w 21600"/>
              <a:gd name="T5" fmla="*/ 1604 h 23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190" fill="none" extrusionOk="0">
                <a:moveTo>
                  <a:pt x="20824" y="23190"/>
                </a:moveTo>
                <a:cubicBezTo>
                  <a:pt x="9204" y="22772"/>
                  <a:pt x="0" y="13231"/>
                  <a:pt x="0" y="1604"/>
                </a:cubicBezTo>
                <a:cubicBezTo>
                  <a:pt x="-1" y="1068"/>
                  <a:pt x="19" y="533"/>
                  <a:pt x="59" y="-1"/>
                </a:cubicBezTo>
              </a:path>
              <a:path w="21600" h="23190" stroke="0" extrusionOk="0">
                <a:moveTo>
                  <a:pt x="20824" y="23190"/>
                </a:moveTo>
                <a:cubicBezTo>
                  <a:pt x="9204" y="22772"/>
                  <a:pt x="0" y="13231"/>
                  <a:pt x="0" y="1604"/>
                </a:cubicBezTo>
                <a:cubicBezTo>
                  <a:pt x="-1" y="1068"/>
                  <a:pt x="19" y="533"/>
                  <a:pt x="59" y="-1"/>
                </a:cubicBezTo>
                <a:lnTo>
                  <a:pt x="21600" y="1604"/>
                </a:lnTo>
                <a:close/>
              </a:path>
            </a:pathLst>
          </a:cu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6842" name="Rectangle 106"/>
          <p:cNvSpPr>
            <a:spLocks noChangeArrowheads="1"/>
          </p:cNvSpPr>
          <p:nvPr/>
        </p:nvSpPr>
        <p:spPr bwMode="auto">
          <a:xfrm>
            <a:off x="3054350" y="3997325"/>
            <a:ext cx="163513" cy="15875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5850"/>
            <a:ext cx="9144000" cy="622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541588" y="60325"/>
            <a:ext cx="463708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"QUICK" PASS PROTECTION</a:t>
            </a:r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2541588" y="371475"/>
            <a:ext cx="3187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with a "LASER" Call.</a:t>
            </a:r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195263" y="55578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8729663" y="55578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195263" y="54022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8729663" y="54022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195263" y="52339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8729663" y="52339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195263" y="50784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8729663" y="50784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177800" y="4910138"/>
            <a:ext cx="86661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3062288" y="4862513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5946775" y="4862513"/>
            <a:ext cx="1588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195263" y="47418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8729663" y="47418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195263" y="45862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8729663" y="45862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>
            <a:off x="195263" y="44180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>
            <a:off x="8729663" y="44180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195263" y="42624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8729663" y="42624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177800" y="4094163"/>
            <a:ext cx="866616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3062288" y="4044950"/>
            <a:ext cx="1587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5946775" y="4044950"/>
            <a:ext cx="1588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>
            <a:off x="195263" y="39258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>
            <a:off x="8729663" y="39258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auto">
          <a:xfrm>
            <a:off x="195263" y="37703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38" name="Line 30"/>
          <p:cNvSpPr>
            <a:spLocks noChangeShapeType="1"/>
          </p:cNvSpPr>
          <p:nvPr/>
        </p:nvSpPr>
        <p:spPr bwMode="auto">
          <a:xfrm>
            <a:off x="8729663" y="37703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39" name="Line 31"/>
          <p:cNvSpPr>
            <a:spLocks noChangeShapeType="1"/>
          </p:cNvSpPr>
          <p:nvPr/>
        </p:nvSpPr>
        <p:spPr bwMode="auto">
          <a:xfrm>
            <a:off x="195263" y="36020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40" name="Line 32"/>
          <p:cNvSpPr>
            <a:spLocks noChangeShapeType="1"/>
          </p:cNvSpPr>
          <p:nvPr/>
        </p:nvSpPr>
        <p:spPr bwMode="auto">
          <a:xfrm>
            <a:off x="8729663" y="36020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>
            <a:off x="195263" y="34448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42" name="Line 34"/>
          <p:cNvSpPr>
            <a:spLocks noChangeShapeType="1"/>
          </p:cNvSpPr>
          <p:nvPr/>
        </p:nvSpPr>
        <p:spPr bwMode="auto">
          <a:xfrm>
            <a:off x="8729663" y="34448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43" name="Line 35"/>
          <p:cNvSpPr>
            <a:spLocks noChangeShapeType="1"/>
          </p:cNvSpPr>
          <p:nvPr/>
        </p:nvSpPr>
        <p:spPr bwMode="auto">
          <a:xfrm>
            <a:off x="177800" y="3276600"/>
            <a:ext cx="86661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>
            <a:off x="3062288" y="3228975"/>
            <a:ext cx="1587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45" name="Line 37"/>
          <p:cNvSpPr>
            <a:spLocks noChangeShapeType="1"/>
          </p:cNvSpPr>
          <p:nvPr/>
        </p:nvSpPr>
        <p:spPr bwMode="auto">
          <a:xfrm>
            <a:off x="5946775" y="3228975"/>
            <a:ext cx="1588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46" name="Line 38"/>
          <p:cNvSpPr>
            <a:spLocks noChangeShapeType="1"/>
          </p:cNvSpPr>
          <p:nvPr/>
        </p:nvSpPr>
        <p:spPr bwMode="auto">
          <a:xfrm>
            <a:off x="195263" y="31099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47" name="Line 39"/>
          <p:cNvSpPr>
            <a:spLocks noChangeShapeType="1"/>
          </p:cNvSpPr>
          <p:nvPr/>
        </p:nvSpPr>
        <p:spPr bwMode="auto">
          <a:xfrm>
            <a:off x="8729663" y="31099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48" name="Line 40"/>
          <p:cNvSpPr>
            <a:spLocks noChangeShapeType="1"/>
          </p:cNvSpPr>
          <p:nvPr/>
        </p:nvSpPr>
        <p:spPr bwMode="auto">
          <a:xfrm>
            <a:off x="195263" y="29527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49" name="Line 41"/>
          <p:cNvSpPr>
            <a:spLocks noChangeShapeType="1"/>
          </p:cNvSpPr>
          <p:nvPr/>
        </p:nvSpPr>
        <p:spPr bwMode="auto">
          <a:xfrm>
            <a:off x="8729663" y="29527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50" name="Line 42"/>
          <p:cNvSpPr>
            <a:spLocks noChangeShapeType="1"/>
          </p:cNvSpPr>
          <p:nvPr/>
        </p:nvSpPr>
        <p:spPr bwMode="auto">
          <a:xfrm>
            <a:off x="195263" y="27844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51" name="Line 43"/>
          <p:cNvSpPr>
            <a:spLocks noChangeShapeType="1"/>
          </p:cNvSpPr>
          <p:nvPr/>
        </p:nvSpPr>
        <p:spPr bwMode="auto">
          <a:xfrm>
            <a:off x="8729663" y="27844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52" name="Line 44"/>
          <p:cNvSpPr>
            <a:spLocks noChangeShapeType="1"/>
          </p:cNvSpPr>
          <p:nvPr/>
        </p:nvSpPr>
        <p:spPr bwMode="auto">
          <a:xfrm>
            <a:off x="195263" y="26289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53" name="Line 45"/>
          <p:cNvSpPr>
            <a:spLocks noChangeShapeType="1"/>
          </p:cNvSpPr>
          <p:nvPr/>
        </p:nvSpPr>
        <p:spPr bwMode="auto">
          <a:xfrm>
            <a:off x="8729663" y="26289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54" name="Line 46"/>
          <p:cNvSpPr>
            <a:spLocks noChangeShapeType="1"/>
          </p:cNvSpPr>
          <p:nvPr/>
        </p:nvSpPr>
        <p:spPr bwMode="auto">
          <a:xfrm>
            <a:off x="177800" y="2460625"/>
            <a:ext cx="86661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55" name="Line 47"/>
          <p:cNvSpPr>
            <a:spLocks noChangeShapeType="1"/>
          </p:cNvSpPr>
          <p:nvPr/>
        </p:nvSpPr>
        <p:spPr bwMode="auto">
          <a:xfrm>
            <a:off x="3062288" y="2413000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56" name="Line 48"/>
          <p:cNvSpPr>
            <a:spLocks noChangeShapeType="1"/>
          </p:cNvSpPr>
          <p:nvPr/>
        </p:nvSpPr>
        <p:spPr bwMode="auto">
          <a:xfrm>
            <a:off x="5946775" y="2413000"/>
            <a:ext cx="1588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57" name="Line 49"/>
          <p:cNvSpPr>
            <a:spLocks noChangeShapeType="1"/>
          </p:cNvSpPr>
          <p:nvPr/>
        </p:nvSpPr>
        <p:spPr bwMode="auto">
          <a:xfrm>
            <a:off x="195263" y="22923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58" name="Line 50"/>
          <p:cNvSpPr>
            <a:spLocks noChangeShapeType="1"/>
          </p:cNvSpPr>
          <p:nvPr/>
        </p:nvSpPr>
        <p:spPr bwMode="auto">
          <a:xfrm>
            <a:off x="8729663" y="22923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59" name="Line 51"/>
          <p:cNvSpPr>
            <a:spLocks noChangeShapeType="1"/>
          </p:cNvSpPr>
          <p:nvPr/>
        </p:nvSpPr>
        <p:spPr bwMode="auto">
          <a:xfrm>
            <a:off x="195263" y="21367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60" name="Line 52"/>
          <p:cNvSpPr>
            <a:spLocks noChangeShapeType="1"/>
          </p:cNvSpPr>
          <p:nvPr/>
        </p:nvSpPr>
        <p:spPr bwMode="auto">
          <a:xfrm>
            <a:off x="8729663" y="21367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61" name="Line 53"/>
          <p:cNvSpPr>
            <a:spLocks noChangeShapeType="1"/>
          </p:cNvSpPr>
          <p:nvPr/>
        </p:nvSpPr>
        <p:spPr bwMode="auto">
          <a:xfrm>
            <a:off x="195263" y="19685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62" name="Line 54"/>
          <p:cNvSpPr>
            <a:spLocks noChangeShapeType="1"/>
          </p:cNvSpPr>
          <p:nvPr/>
        </p:nvSpPr>
        <p:spPr bwMode="auto">
          <a:xfrm>
            <a:off x="8729663" y="19685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63" name="Line 55"/>
          <p:cNvSpPr>
            <a:spLocks noChangeShapeType="1"/>
          </p:cNvSpPr>
          <p:nvPr/>
        </p:nvSpPr>
        <p:spPr bwMode="auto">
          <a:xfrm>
            <a:off x="195263" y="18129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64" name="Line 56"/>
          <p:cNvSpPr>
            <a:spLocks noChangeShapeType="1"/>
          </p:cNvSpPr>
          <p:nvPr/>
        </p:nvSpPr>
        <p:spPr bwMode="auto">
          <a:xfrm>
            <a:off x="8729663" y="18129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65" name="Line 57"/>
          <p:cNvSpPr>
            <a:spLocks noChangeShapeType="1"/>
          </p:cNvSpPr>
          <p:nvPr/>
        </p:nvSpPr>
        <p:spPr bwMode="auto">
          <a:xfrm>
            <a:off x="177800" y="1644650"/>
            <a:ext cx="86661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66" name="Line 58"/>
          <p:cNvSpPr>
            <a:spLocks noChangeShapeType="1"/>
          </p:cNvSpPr>
          <p:nvPr/>
        </p:nvSpPr>
        <p:spPr bwMode="auto">
          <a:xfrm>
            <a:off x="3062288" y="1597025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67" name="Line 59"/>
          <p:cNvSpPr>
            <a:spLocks noChangeShapeType="1"/>
          </p:cNvSpPr>
          <p:nvPr/>
        </p:nvSpPr>
        <p:spPr bwMode="auto">
          <a:xfrm>
            <a:off x="5946775" y="1597025"/>
            <a:ext cx="1588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68" name="Line 60"/>
          <p:cNvSpPr>
            <a:spLocks noChangeShapeType="1"/>
          </p:cNvSpPr>
          <p:nvPr/>
        </p:nvSpPr>
        <p:spPr bwMode="auto">
          <a:xfrm>
            <a:off x="195263" y="14763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69" name="Line 61"/>
          <p:cNvSpPr>
            <a:spLocks noChangeShapeType="1"/>
          </p:cNvSpPr>
          <p:nvPr/>
        </p:nvSpPr>
        <p:spPr bwMode="auto">
          <a:xfrm>
            <a:off x="8729663" y="14763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70" name="Line 62"/>
          <p:cNvSpPr>
            <a:spLocks noChangeShapeType="1"/>
          </p:cNvSpPr>
          <p:nvPr/>
        </p:nvSpPr>
        <p:spPr bwMode="auto">
          <a:xfrm>
            <a:off x="195263" y="13208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71" name="Line 63"/>
          <p:cNvSpPr>
            <a:spLocks noChangeShapeType="1"/>
          </p:cNvSpPr>
          <p:nvPr/>
        </p:nvSpPr>
        <p:spPr bwMode="auto">
          <a:xfrm>
            <a:off x="8729663" y="13208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72" name="Line 64"/>
          <p:cNvSpPr>
            <a:spLocks noChangeShapeType="1"/>
          </p:cNvSpPr>
          <p:nvPr/>
        </p:nvSpPr>
        <p:spPr bwMode="auto">
          <a:xfrm>
            <a:off x="195263" y="11525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73" name="Line 65"/>
          <p:cNvSpPr>
            <a:spLocks noChangeShapeType="1"/>
          </p:cNvSpPr>
          <p:nvPr/>
        </p:nvSpPr>
        <p:spPr bwMode="auto">
          <a:xfrm>
            <a:off x="8729663" y="11525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74" name="Line 66"/>
          <p:cNvSpPr>
            <a:spLocks noChangeShapeType="1"/>
          </p:cNvSpPr>
          <p:nvPr/>
        </p:nvSpPr>
        <p:spPr bwMode="auto">
          <a:xfrm>
            <a:off x="195263" y="9969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75" name="Line 67"/>
          <p:cNvSpPr>
            <a:spLocks noChangeShapeType="1"/>
          </p:cNvSpPr>
          <p:nvPr/>
        </p:nvSpPr>
        <p:spPr bwMode="auto">
          <a:xfrm>
            <a:off x="8729663" y="9969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76" name="Rectangle 68"/>
          <p:cNvSpPr>
            <a:spLocks noChangeArrowheads="1"/>
          </p:cNvSpPr>
          <p:nvPr/>
        </p:nvSpPr>
        <p:spPr bwMode="auto">
          <a:xfrm>
            <a:off x="177800" y="833438"/>
            <a:ext cx="8677275" cy="4899025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77" name="Rectangle 69"/>
          <p:cNvSpPr>
            <a:spLocks noChangeArrowheads="1"/>
          </p:cNvSpPr>
          <p:nvPr/>
        </p:nvSpPr>
        <p:spPr bwMode="auto">
          <a:xfrm>
            <a:off x="4625975" y="5381625"/>
            <a:ext cx="3843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EITHER BACK BEHIND CENTER</a:t>
            </a:r>
            <a:endParaRPr lang="en-US"/>
          </a:p>
        </p:txBody>
      </p:sp>
      <p:sp>
        <p:nvSpPr>
          <p:cNvPr id="43078" name="Rectangle 70"/>
          <p:cNvSpPr>
            <a:spLocks noChangeArrowheads="1"/>
          </p:cNvSpPr>
          <p:nvPr/>
        </p:nvSpPr>
        <p:spPr bwMode="auto">
          <a:xfrm>
            <a:off x="4168775" y="5202238"/>
            <a:ext cx="439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RB</a:t>
            </a:r>
            <a:endParaRPr lang="en-US"/>
          </a:p>
        </p:txBody>
      </p:sp>
      <p:sp>
        <p:nvSpPr>
          <p:cNvPr id="43079" name="Rectangle 71"/>
          <p:cNvSpPr>
            <a:spLocks noChangeArrowheads="1"/>
          </p:cNvSpPr>
          <p:nvPr/>
        </p:nvSpPr>
        <p:spPr bwMode="auto">
          <a:xfrm>
            <a:off x="2643188" y="60325"/>
            <a:ext cx="47180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"QUICK" PASS PROTECTION </a:t>
            </a:r>
            <a:endParaRPr lang="en-US"/>
          </a:p>
        </p:txBody>
      </p:sp>
      <p:sp>
        <p:nvSpPr>
          <p:cNvPr id="43080" name="Rectangle 72"/>
          <p:cNvSpPr>
            <a:spLocks noChangeArrowheads="1"/>
          </p:cNvSpPr>
          <p:nvPr/>
        </p:nvSpPr>
        <p:spPr bwMode="auto">
          <a:xfrm>
            <a:off x="2643188" y="371475"/>
            <a:ext cx="350678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with a "ROCKET" Call.</a:t>
            </a:r>
            <a:endParaRPr lang="en-US"/>
          </a:p>
        </p:txBody>
      </p:sp>
      <p:sp>
        <p:nvSpPr>
          <p:cNvPr id="43081" name="Rectangle 73"/>
          <p:cNvSpPr>
            <a:spLocks noChangeArrowheads="1"/>
          </p:cNvSpPr>
          <p:nvPr/>
        </p:nvSpPr>
        <p:spPr bwMode="auto">
          <a:xfrm>
            <a:off x="173038" y="5884863"/>
            <a:ext cx="8713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00"/>
                </a:solidFill>
              </a:rPr>
              <a:t>NOTE:  WE WILL SLIDE TO THE SIDE WITH THE MOST "PROBABLE" </a:t>
            </a:r>
            <a:endParaRPr lang="en-US"/>
          </a:p>
        </p:txBody>
      </p:sp>
      <p:sp>
        <p:nvSpPr>
          <p:cNvPr id="43082" name="Rectangle 74"/>
          <p:cNvSpPr>
            <a:spLocks noChangeArrowheads="1"/>
          </p:cNvSpPr>
          <p:nvPr/>
        </p:nvSpPr>
        <p:spPr bwMode="auto">
          <a:xfrm>
            <a:off x="173038" y="6126163"/>
            <a:ext cx="8913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00"/>
                </a:solidFill>
              </a:rPr>
              <a:t>RUSHERS AND THE REMAINING BACK WILL ALWAYS BLOCK TO THE </a:t>
            </a:r>
            <a:endParaRPr lang="en-US"/>
          </a:p>
        </p:txBody>
      </p:sp>
      <p:sp>
        <p:nvSpPr>
          <p:cNvPr id="43083" name="Rectangle 75"/>
          <p:cNvSpPr>
            <a:spLocks noChangeArrowheads="1"/>
          </p:cNvSpPr>
          <p:nvPr/>
        </p:nvSpPr>
        <p:spPr bwMode="auto">
          <a:xfrm>
            <a:off x="173038" y="6365875"/>
            <a:ext cx="4525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00"/>
                </a:solidFill>
              </a:rPr>
              <a:t>BACKSIDE "B" to "C" GAP to outside.</a:t>
            </a:r>
            <a:endParaRPr lang="en-US"/>
          </a:p>
        </p:txBody>
      </p:sp>
      <p:sp>
        <p:nvSpPr>
          <p:cNvPr id="43084" name="Freeform 76"/>
          <p:cNvSpPr>
            <a:spLocks/>
          </p:cNvSpPr>
          <p:nvPr/>
        </p:nvSpPr>
        <p:spPr bwMode="auto">
          <a:xfrm>
            <a:off x="5238750" y="3744913"/>
            <a:ext cx="215900" cy="217487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3085" name="Oval 77"/>
          <p:cNvSpPr>
            <a:spLocks noChangeArrowheads="1"/>
          </p:cNvSpPr>
          <p:nvPr/>
        </p:nvSpPr>
        <p:spPr bwMode="auto">
          <a:xfrm>
            <a:off x="5214938" y="4105275"/>
            <a:ext cx="228600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3086" name="Freeform 78"/>
          <p:cNvSpPr>
            <a:spLocks/>
          </p:cNvSpPr>
          <p:nvPr/>
        </p:nvSpPr>
        <p:spPr bwMode="auto">
          <a:xfrm>
            <a:off x="4457700" y="3757613"/>
            <a:ext cx="217488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3087" name="Oval 79"/>
          <p:cNvSpPr>
            <a:spLocks noChangeArrowheads="1"/>
          </p:cNvSpPr>
          <p:nvPr/>
        </p:nvSpPr>
        <p:spPr bwMode="auto">
          <a:xfrm>
            <a:off x="4722813" y="4105275"/>
            <a:ext cx="228600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3088" name="Freeform 80"/>
          <p:cNvSpPr>
            <a:spLocks/>
          </p:cNvSpPr>
          <p:nvPr/>
        </p:nvSpPr>
        <p:spPr bwMode="auto">
          <a:xfrm>
            <a:off x="2933700" y="373380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3089" name="Rectangle 81"/>
          <p:cNvSpPr>
            <a:spLocks noChangeArrowheads="1"/>
          </p:cNvSpPr>
          <p:nvPr/>
        </p:nvSpPr>
        <p:spPr bwMode="auto">
          <a:xfrm>
            <a:off x="4183063" y="4105275"/>
            <a:ext cx="227012" cy="228600"/>
          </a:xfrm>
          <a:prstGeom prst="rect">
            <a:avLst/>
          </a:prstGeom>
          <a:solidFill>
            <a:srgbClr val="FFFFFF"/>
          </a:solidFill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3090" name="Line 82"/>
          <p:cNvSpPr>
            <a:spLocks noChangeShapeType="1"/>
          </p:cNvSpPr>
          <p:nvPr/>
        </p:nvSpPr>
        <p:spPr bwMode="auto">
          <a:xfrm>
            <a:off x="4183063" y="4105275"/>
            <a:ext cx="203200" cy="204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91" name="Line 83"/>
          <p:cNvSpPr>
            <a:spLocks noChangeShapeType="1"/>
          </p:cNvSpPr>
          <p:nvPr/>
        </p:nvSpPr>
        <p:spPr bwMode="auto">
          <a:xfrm flipV="1">
            <a:off x="4183063" y="4105275"/>
            <a:ext cx="203200" cy="204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092" name="Freeform 84"/>
          <p:cNvSpPr>
            <a:spLocks/>
          </p:cNvSpPr>
          <p:nvPr/>
        </p:nvSpPr>
        <p:spPr bwMode="auto">
          <a:xfrm>
            <a:off x="5754688" y="3349625"/>
            <a:ext cx="215900" cy="215900"/>
          </a:xfrm>
          <a:custGeom>
            <a:avLst/>
            <a:gdLst>
              <a:gd name="T0" fmla="*/ 0 w 273"/>
              <a:gd name="T1" fmla="*/ 0 h 272"/>
              <a:gd name="T2" fmla="*/ 273 w 273"/>
              <a:gd name="T3" fmla="*/ 0 h 272"/>
              <a:gd name="T4" fmla="*/ 136 w 273"/>
              <a:gd name="T5" fmla="*/ 272 h 272"/>
              <a:gd name="T6" fmla="*/ 0 w 273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3" h="272">
                <a:moveTo>
                  <a:pt x="0" y="0"/>
                </a:moveTo>
                <a:lnTo>
                  <a:pt x="273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3093" name="Oval 85"/>
          <p:cNvSpPr>
            <a:spLocks noChangeArrowheads="1"/>
          </p:cNvSpPr>
          <p:nvPr/>
        </p:nvSpPr>
        <p:spPr bwMode="auto">
          <a:xfrm>
            <a:off x="3678238" y="4105275"/>
            <a:ext cx="228600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3094" name="Freeform 86"/>
          <p:cNvSpPr>
            <a:spLocks/>
          </p:cNvSpPr>
          <p:nvPr/>
        </p:nvSpPr>
        <p:spPr bwMode="auto">
          <a:xfrm>
            <a:off x="4133850" y="307340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3095" name="Oval 87"/>
          <p:cNvSpPr>
            <a:spLocks noChangeArrowheads="1"/>
          </p:cNvSpPr>
          <p:nvPr/>
        </p:nvSpPr>
        <p:spPr bwMode="auto">
          <a:xfrm>
            <a:off x="3186113" y="4105275"/>
            <a:ext cx="228600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3096" name="Freeform 88"/>
          <p:cNvSpPr>
            <a:spLocks/>
          </p:cNvSpPr>
          <p:nvPr/>
        </p:nvSpPr>
        <p:spPr bwMode="auto">
          <a:xfrm>
            <a:off x="3678238" y="3744913"/>
            <a:ext cx="215900" cy="217487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3097" name="Freeform 89"/>
          <p:cNvSpPr>
            <a:spLocks/>
          </p:cNvSpPr>
          <p:nvPr/>
        </p:nvSpPr>
        <p:spPr bwMode="auto">
          <a:xfrm>
            <a:off x="2286000" y="3360738"/>
            <a:ext cx="215900" cy="217487"/>
          </a:xfrm>
          <a:custGeom>
            <a:avLst/>
            <a:gdLst>
              <a:gd name="T0" fmla="*/ 0 w 273"/>
              <a:gd name="T1" fmla="*/ 0 h 272"/>
              <a:gd name="T2" fmla="*/ 273 w 273"/>
              <a:gd name="T3" fmla="*/ 0 h 272"/>
              <a:gd name="T4" fmla="*/ 137 w 273"/>
              <a:gd name="T5" fmla="*/ 272 h 272"/>
              <a:gd name="T6" fmla="*/ 0 w 273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3" h="272">
                <a:moveTo>
                  <a:pt x="0" y="0"/>
                </a:moveTo>
                <a:lnTo>
                  <a:pt x="273" y="0"/>
                </a:lnTo>
                <a:lnTo>
                  <a:pt x="137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3098" name="Rectangle 90"/>
          <p:cNvSpPr>
            <a:spLocks noChangeArrowheads="1"/>
          </p:cNvSpPr>
          <p:nvPr/>
        </p:nvSpPr>
        <p:spPr bwMode="auto">
          <a:xfrm>
            <a:off x="4157663" y="4400550"/>
            <a:ext cx="3794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QB</a:t>
            </a:r>
            <a:endParaRPr lang="en-US"/>
          </a:p>
        </p:txBody>
      </p:sp>
      <p:sp>
        <p:nvSpPr>
          <p:cNvPr id="43099" name="Freeform 91"/>
          <p:cNvSpPr>
            <a:spLocks/>
          </p:cNvSpPr>
          <p:nvPr/>
        </p:nvSpPr>
        <p:spPr bwMode="auto">
          <a:xfrm>
            <a:off x="6654800" y="268922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3100" name="Freeform 92"/>
          <p:cNvSpPr>
            <a:spLocks/>
          </p:cNvSpPr>
          <p:nvPr/>
        </p:nvSpPr>
        <p:spPr bwMode="auto">
          <a:xfrm>
            <a:off x="1001713" y="2652713"/>
            <a:ext cx="215900" cy="215900"/>
          </a:xfrm>
          <a:custGeom>
            <a:avLst/>
            <a:gdLst>
              <a:gd name="T0" fmla="*/ 0 w 272"/>
              <a:gd name="T1" fmla="*/ 0 h 273"/>
              <a:gd name="T2" fmla="*/ 272 w 272"/>
              <a:gd name="T3" fmla="*/ 0 h 273"/>
              <a:gd name="T4" fmla="*/ 136 w 272"/>
              <a:gd name="T5" fmla="*/ 273 h 273"/>
              <a:gd name="T6" fmla="*/ 0 w 272"/>
              <a:gd name="T7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3">
                <a:moveTo>
                  <a:pt x="0" y="0"/>
                </a:moveTo>
                <a:lnTo>
                  <a:pt x="272" y="0"/>
                </a:lnTo>
                <a:lnTo>
                  <a:pt x="136" y="27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3101" name="Oval 93"/>
          <p:cNvSpPr>
            <a:spLocks noChangeArrowheads="1"/>
          </p:cNvSpPr>
          <p:nvPr/>
        </p:nvSpPr>
        <p:spPr bwMode="auto">
          <a:xfrm>
            <a:off x="4170363" y="4921250"/>
            <a:ext cx="228600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3102" name="Freeform 94"/>
          <p:cNvSpPr>
            <a:spLocks/>
          </p:cNvSpPr>
          <p:nvPr/>
        </p:nvSpPr>
        <p:spPr bwMode="auto">
          <a:xfrm>
            <a:off x="1793875" y="2952750"/>
            <a:ext cx="215900" cy="215900"/>
          </a:xfrm>
          <a:custGeom>
            <a:avLst/>
            <a:gdLst>
              <a:gd name="T0" fmla="*/ 0 w 273"/>
              <a:gd name="T1" fmla="*/ 0 h 272"/>
              <a:gd name="T2" fmla="*/ 273 w 273"/>
              <a:gd name="T3" fmla="*/ 0 h 272"/>
              <a:gd name="T4" fmla="*/ 136 w 273"/>
              <a:gd name="T5" fmla="*/ 272 h 272"/>
              <a:gd name="T6" fmla="*/ 0 w 273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3" h="272">
                <a:moveTo>
                  <a:pt x="0" y="0"/>
                </a:moveTo>
                <a:lnTo>
                  <a:pt x="273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3103" name="Freeform 95"/>
          <p:cNvSpPr>
            <a:spLocks/>
          </p:cNvSpPr>
          <p:nvPr/>
        </p:nvSpPr>
        <p:spPr bwMode="auto">
          <a:xfrm>
            <a:off x="4146550" y="214947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3104" name="Line 96"/>
          <p:cNvSpPr>
            <a:spLocks noChangeShapeType="1"/>
          </p:cNvSpPr>
          <p:nvPr/>
        </p:nvSpPr>
        <p:spPr bwMode="auto">
          <a:xfrm flipH="1" flipV="1">
            <a:off x="3681413" y="4459288"/>
            <a:ext cx="523875" cy="50800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105" name="Freeform 97"/>
          <p:cNvSpPr>
            <a:spLocks/>
          </p:cNvSpPr>
          <p:nvPr/>
        </p:nvSpPr>
        <p:spPr bwMode="auto">
          <a:xfrm>
            <a:off x="3613150" y="4391025"/>
            <a:ext cx="125413" cy="125413"/>
          </a:xfrm>
          <a:custGeom>
            <a:avLst/>
            <a:gdLst>
              <a:gd name="T0" fmla="*/ 142 w 157"/>
              <a:gd name="T1" fmla="*/ 0 h 158"/>
              <a:gd name="T2" fmla="*/ 157 w 157"/>
              <a:gd name="T3" fmla="*/ 12 h 158"/>
              <a:gd name="T4" fmla="*/ 15 w 157"/>
              <a:gd name="T5" fmla="*/ 158 h 158"/>
              <a:gd name="T6" fmla="*/ 0 w 157"/>
              <a:gd name="T7" fmla="*/ 146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" h="158">
                <a:moveTo>
                  <a:pt x="142" y="0"/>
                </a:moveTo>
                <a:lnTo>
                  <a:pt x="157" y="12"/>
                </a:lnTo>
                <a:lnTo>
                  <a:pt x="15" y="158"/>
                </a:lnTo>
                <a:lnTo>
                  <a:pt x="0" y="146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106" name="Line 98"/>
          <p:cNvSpPr>
            <a:spLocks noChangeShapeType="1"/>
          </p:cNvSpPr>
          <p:nvPr/>
        </p:nvSpPr>
        <p:spPr bwMode="auto">
          <a:xfrm flipH="1" flipV="1">
            <a:off x="3117850" y="3965575"/>
            <a:ext cx="119063" cy="14446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107" name="Freeform 99"/>
          <p:cNvSpPr>
            <a:spLocks/>
          </p:cNvSpPr>
          <p:nvPr/>
        </p:nvSpPr>
        <p:spPr bwMode="auto">
          <a:xfrm>
            <a:off x="3044825" y="3902075"/>
            <a:ext cx="136525" cy="115888"/>
          </a:xfrm>
          <a:custGeom>
            <a:avLst/>
            <a:gdLst>
              <a:gd name="T0" fmla="*/ 159 w 172"/>
              <a:gd name="T1" fmla="*/ 0 h 145"/>
              <a:gd name="T2" fmla="*/ 172 w 172"/>
              <a:gd name="T3" fmla="*/ 15 h 145"/>
              <a:gd name="T4" fmla="*/ 13 w 172"/>
              <a:gd name="T5" fmla="*/ 145 h 145"/>
              <a:gd name="T6" fmla="*/ 0 w 172"/>
              <a:gd name="T7" fmla="*/ 13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45">
                <a:moveTo>
                  <a:pt x="159" y="0"/>
                </a:moveTo>
                <a:lnTo>
                  <a:pt x="172" y="15"/>
                </a:lnTo>
                <a:lnTo>
                  <a:pt x="13" y="145"/>
                </a:lnTo>
                <a:lnTo>
                  <a:pt x="0" y="13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108" name="Arc 100"/>
          <p:cNvSpPr>
            <a:spLocks/>
          </p:cNvSpPr>
          <p:nvPr/>
        </p:nvSpPr>
        <p:spPr bwMode="auto">
          <a:xfrm>
            <a:off x="3800475" y="4002088"/>
            <a:ext cx="242888" cy="114300"/>
          </a:xfrm>
          <a:custGeom>
            <a:avLst/>
            <a:gdLst>
              <a:gd name="G0" fmla="+- 661 0 0"/>
              <a:gd name="G1" fmla="+- 1341 0 0"/>
              <a:gd name="G2" fmla="+- 21600 0 0"/>
              <a:gd name="T0" fmla="*/ 22219 w 22261"/>
              <a:gd name="T1" fmla="*/ 0 h 22941"/>
              <a:gd name="T2" fmla="*/ 0 w 22261"/>
              <a:gd name="T3" fmla="*/ 22931 h 22941"/>
              <a:gd name="T4" fmla="*/ 661 w 22261"/>
              <a:gd name="T5" fmla="*/ 1341 h 22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61" h="22941" fill="none" extrusionOk="0">
                <a:moveTo>
                  <a:pt x="22219" y="-1"/>
                </a:moveTo>
                <a:cubicBezTo>
                  <a:pt x="22247" y="446"/>
                  <a:pt x="22261" y="893"/>
                  <a:pt x="22261" y="1341"/>
                </a:cubicBezTo>
                <a:cubicBezTo>
                  <a:pt x="22261" y="13270"/>
                  <a:pt x="12590" y="22941"/>
                  <a:pt x="661" y="22941"/>
                </a:cubicBezTo>
                <a:cubicBezTo>
                  <a:pt x="440" y="22941"/>
                  <a:pt x="220" y="22937"/>
                  <a:pt x="0" y="22930"/>
                </a:cubicBezTo>
              </a:path>
              <a:path w="22261" h="22941" stroke="0" extrusionOk="0">
                <a:moveTo>
                  <a:pt x="22219" y="-1"/>
                </a:moveTo>
                <a:cubicBezTo>
                  <a:pt x="22247" y="446"/>
                  <a:pt x="22261" y="893"/>
                  <a:pt x="22261" y="1341"/>
                </a:cubicBezTo>
                <a:cubicBezTo>
                  <a:pt x="22261" y="13270"/>
                  <a:pt x="12590" y="22941"/>
                  <a:pt x="661" y="22941"/>
                </a:cubicBezTo>
                <a:cubicBezTo>
                  <a:pt x="440" y="22941"/>
                  <a:pt x="220" y="22937"/>
                  <a:pt x="0" y="22930"/>
                </a:cubicBezTo>
                <a:lnTo>
                  <a:pt x="661" y="1341"/>
                </a:lnTo>
                <a:close/>
              </a:path>
            </a:pathLst>
          </a:cu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109" name="Rectangle 101"/>
          <p:cNvSpPr>
            <a:spLocks noChangeArrowheads="1"/>
          </p:cNvSpPr>
          <p:nvPr/>
        </p:nvSpPr>
        <p:spPr bwMode="auto">
          <a:xfrm>
            <a:off x="3949700" y="3987800"/>
            <a:ext cx="163513" cy="14288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110" name="Arc 102"/>
          <p:cNvSpPr>
            <a:spLocks/>
          </p:cNvSpPr>
          <p:nvPr/>
        </p:nvSpPr>
        <p:spPr bwMode="auto">
          <a:xfrm>
            <a:off x="4311650" y="4013200"/>
            <a:ext cx="254000" cy="96838"/>
          </a:xfrm>
          <a:custGeom>
            <a:avLst/>
            <a:gdLst>
              <a:gd name="G0" fmla="+- 646 0 0"/>
              <a:gd name="G1" fmla="+- 1599 0 0"/>
              <a:gd name="G2" fmla="+- 21600 0 0"/>
              <a:gd name="T0" fmla="*/ 22187 w 22246"/>
              <a:gd name="T1" fmla="*/ 0 h 23199"/>
              <a:gd name="T2" fmla="*/ 0 w 22246"/>
              <a:gd name="T3" fmla="*/ 23189 h 23199"/>
              <a:gd name="T4" fmla="*/ 646 w 22246"/>
              <a:gd name="T5" fmla="*/ 1599 h 23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46" h="23199" fill="none" extrusionOk="0">
                <a:moveTo>
                  <a:pt x="22186" y="0"/>
                </a:moveTo>
                <a:cubicBezTo>
                  <a:pt x="22226" y="532"/>
                  <a:pt x="22246" y="1065"/>
                  <a:pt x="22246" y="1599"/>
                </a:cubicBezTo>
                <a:cubicBezTo>
                  <a:pt x="22246" y="13528"/>
                  <a:pt x="12575" y="23199"/>
                  <a:pt x="646" y="23199"/>
                </a:cubicBezTo>
                <a:cubicBezTo>
                  <a:pt x="430" y="23199"/>
                  <a:pt x="215" y="23195"/>
                  <a:pt x="-1" y="23189"/>
                </a:cubicBezTo>
              </a:path>
              <a:path w="22246" h="23199" stroke="0" extrusionOk="0">
                <a:moveTo>
                  <a:pt x="22186" y="0"/>
                </a:moveTo>
                <a:cubicBezTo>
                  <a:pt x="22226" y="532"/>
                  <a:pt x="22246" y="1065"/>
                  <a:pt x="22246" y="1599"/>
                </a:cubicBezTo>
                <a:cubicBezTo>
                  <a:pt x="22246" y="13528"/>
                  <a:pt x="12575" y="23199"/>
                  <a:pt x="646" y="23199"/>
                </a:cubicBezTo>
                <a:cubicBezTo>
                  <a:pt x="430" y="23199"/>
                  <a:pt x="215" y="23195"/>
                  <a:pt x="-1" y="23189"/>
                </a:cubicBezTo>
                <a:lnTo>
                  <a:pt x="646" y="1599"/>
                </a:lnTo>
                <a:close/>
              </a:path>
            </a:pathLst>
          </a:cu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111" name="Rectangle 103"/>
          <p:cNvSpPr>
            <a:spLocks noChangeArrowheads="1"/>
          </p:cNvSpPr>
          <p:nvPr/>
        </p:nvSpPr>
        <p:spPr bwMode="auto">
          <a:xfrm>
            <a:off x="4471988" y="3998913"/>
            <a:ext cx="163512" cy="14287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112" name="Arc 104"/>
          <p:cNvSpPr>
            <a:spLocks/>
          </p:cNvSpPr>
          <p:nvPr/>
        </p:nvSpPr>
        <p:spPr bwMode="auto">
          <a:xfrm>
            <a:off x="4845050" y="4013200"/>
            <a:ext cx="200025" cy="103188"/>
          </a:xfrm>
          <a:custGeom>
            <a:avLst/>
            <a:gdLst>
              <a:gd name="G0" fmla="+- 1030 0 0"/>
              <a:gd name="G1" fmla="+- 1520 0 0"/>
              <a:gd name="G2" fmla="+- 21600 0 0"/>
              <a:gd name="T0" fmla="*/ 22576 w 22630"/>
              <a:gd name="T1" fmla="*/ 0 h 23120"/>
              <a:gd name="T2" fmla="*/ 0 w 22630"/>
              <a:gd name="T3" fmla="*/ 23095 h 23120"/>
              <a:gd name="T4" fmla="*/ 1030 w 22630"/>
              <a:gd name="T5" fmla="*/ 1520 h 23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30" h="23120" fill="none" extrusionOk="0">
                <a:moveTo>
                  <a:pt x="22576" y="-1"/>
                </a:moveTo>
                <a:cubicBezTo>
                  <a:pt x="22612" y="505"/>
                  <a:pt x="22630" y="1012"/>
                  <a:pt x="22630" y="1520"/>
                </a:cubicBezTo>
                <a:cubicBezTo>
                  <a:pt x="22630" y="13449"/>
                  <a:pt x="12959" y="23120"/>
                  <a:pt x="1030" y="23120"/>
                </a:cubicBezTo>
                <a:cubicBezTo>
                  <a:pt x="686" y="23120"/>
                  <a:pt x="343" y="23111"/>
                  <a:pt x="-1" y="23095"/>
                </a:cubicBezTo>
              </a:path>
              <a:path w="22630" h="23120" stroke="0" extrusionOk="0">
                <a:moveTo>
                  <a:pt x="22576" y="-1"/>
                </a:moveTo>
                <a:cubicBezTo>
                  <a:pt x="22612" y="505"/>
                  <a:pt x="22630" y="1012"/>
                  <a:pt x="22630" y="1520"/>
                </a:cubicBezTo>
                <a:cubicBezTo>
                  <a:pt x="22630" y="13449"/>
                  <a:pt x="12959" y="23120"/>
                  <a:pt x="1030" y="23120"/>
                </a:cubicBezTo>
                <a:cubicBezTo>
                  <a:pt x="686" y="23120"/>
                  <a:pt x="343" y="23111"/>
                  <a:pt x="-1" y="23095"/>
                </a:cubicBezTo>
                <a:lnTo>
                  <a:pt x="1030" y="1520"/>
                </a:lnTo>
                <a:close/>
              </a:path>
            </a:pathLst>
          </a:cu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113" name="Rectangle 105"/>
          <p:cNvSpPr>
            <a:spLocks noChangeArrowheads="1"/>
          </p:cNvSpPr>
          <p:nvPr/>
        </p:nvSpPr>
        <p:spPr bwMode="auto">
          <a:xfrm>
            <a:off x="4951413" y="3998913"/>
            <a:ext cx="163512" cy="14287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114" name="Arc 106"/>
          <p:cNvSpPr>
            <a:spLocks/>
          </p:cNvSpPr>
          <p:nvPr/>
        </p:nvSpPr>
        <p:spPr bwMode="auto">
          <a:xfrm>
            <a:off x="5330825" y="4025900"/>
            <a:ext cx="217488" cy="92075"/>
          </a:xfrm>
          <a:custGeom>
            <a:avLst/>
            <a:gdLst>
              <a:gd name="G0" fmla="+- 775 0 0"/>
              <a:gd name="G1" fmla="+- 1707 0 0"/>
              <a:gd name="G2" fmla="+- 21600 0 0"/>
              <a:gd name="T0" fmla="*/ 22307 w 22375"/>
              <a:gd name="T1" fmla="*/ 0 h 23307"/>
              <a:gd name="T2" fmla="*/ 0 w 22375"/>
              <a:gd name="T3" fmla="*/ 23293 h 23307"/>
              <a:gd name="T4" fmla="*/ 775 w 22375"/>
              <a:gd name="T5" fmla="*/ 1707 h 23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375" h="23307" fill="none" extrusionOk="0">
                <a:moveTo>
                  <a:pt x="22307" y="-1"/>
                </a:moveTo>
                <a:cubicBezTo>
                  <a:pt x="22352" y="567"/>
                  <a:pt x="22375" y="1137"/>
                  <a:pt x="22375" y="1707"/>
                </a:cubicBezTo>
                <a:cubicBezTo>
                  <a:pt x="22375" y="13636"/>
                  <a:pt x="12704" y="23307"/>
                  <a:pt x="775" y="23307"/>
                </a:cubicBezTo>
                <a:cubicBezTo>
                  <a:pt x="516" y="23307"/>
                  <a:pt x="258" y="23302"/>
                  <a:pt x="-1" y="23293"/>
                </a:cubicBezTo>
              </a:path>
              <a:path w="22375" h="23307" stroke="0" extrusionOk="0">
                <a:moveTo>
                  <a:pt x="22307" y="-1"/>
                </a:moveTo>
                <a:cubicBezTo>
                  <a:pt x="22352" y="567"/>
                  <a:pt x="22375" y="1137"/>
                  <a:pt x="22375" y="1707"/>
                </a:cubicBezTo>
                <a:cubicBezTo>
                  <a:pt x="22375" y="13636"/>
                  <a:pt x="12704" y="23307"/>
                  <a:pt x="775" y="23307"/>
                </a:cubicBezTo>
                <a:cubicBezTo>
                  <a:pt x="516" y="23307"/>
                  <a:pt x="258" y="23302"/>
                  <a:pt x="-1" y="23293"/>
                </a:cubicBezTo>
                <a:lnTo>
                  <a:pt x="775" y="1707"/>
                </a:lnTo>
                <a:close/>
              </a:path>
            </a:pathLst>
          </a:cu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3115" name="Rectangle 107"/>
          <p:cNvSpPr>
            <a:spLocks noChangeArrowheads="1"/>
          </p:cNvSpPr>
          <p:nvPr/>
        </p:nvSpPr>
        <p:spPr bwMode="auto">
          <a:xfrm>
            <a:off x="5454650" y="4010025"/>
            <a:ext cx="163513" cy="15875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35075"/>
            <a:ext cx="8839200" cy="608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643188" y="390525"/>
            <a:ext cx="43973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"QUICK" PASS PROTECTION </a:t>
            </a:r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643188" y="701675"/>
            <a:ext cx="32353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with a "ROCKET" Call.</a:t>
            </a:r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9F91-C809-44E6-9EEE-A9D380383A29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0193-1F73-4D88-891D-D80FDAD8683F}" type="slidenum">
              <a:rPr lang="en-US"/>
              <a:pPr/>
              <a:t>25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Zone Protection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Slide Protection</a:t>
            </a:r>
          </a:p>
          <a:p>
            <a:pPr lvl="1"/>
            <a:r>
              <a:rPr lang="en-US"/>
              <a:t>Designed to protect both “A” gaps.</a:t>
            </a:r>
          </a:p>
          <a:p>
            <a:pPr lvl="1"/>
            <a:r>
              <a:rPr lang="en-US"/>
              <a:t>Has the capacity to “wash” multiple rushers away from the pocket.</a:t>
            </a:r>
          </a:p>
          <a:p>
            <a:pPr lvl="1"/>
            <a:endParaRPr lang="en-US"/>
          </a:p>
          <a:p>
            <a:pPr lvl="2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273050" y="5545138"/>
            <a:ext cx="1095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8805863" y="55451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273050" y="5389563"/>
            <a:ext cx="1095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8805863" y="53895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273050" y="5221288"/>
            <a:ext cx="1095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8805863" y="52212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273050" y="5065713"/>
            <a:ext cx="1095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>
            <a:off x="8805863" y="50657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255588" y="4897438"/>
            <a:ext cx="866457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>
            <a:off x="3138488" y="4848225"/>
            <a:ext cx="1587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6022975" y="4848225"/>
            <a:ext cx="1588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273050" y="4729163"/>
            <a:ext cx="1095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8805863" y="47291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273050" y="4573588"/>
            <a:ext cx="1095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>
            <a:off x="8805863" y="45735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>
            <a:off x="273050" y="4405313"/>
            <a:ext cx="1095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>
            <a:off x="8805863" y="44053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273050" y="424815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>
            <a:off x="8805863" y="42481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>
            <a:off x="255588" y="4081463"/>
            <a:ext cx="866457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>
            <a:off x="3138488" y="4032250"/>
            <a:ext cx="1587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>
            <a:off x="6022975" y="4032250"/>
            <a:ext cx="1588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07" name="Line 27"/>
          <p:cNvSpPr>
            <a:spLocks noChangeShapeType="1"/>
          </p:cNvSpPr>
          <p:nvPr/>
        </p:nvSpPr>
        <p:spPr bwMode="auto">
          <a:xfrm>
            <a:off x="273050" y="3913188"/>
            <a:ext cx="1095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08" name="Line 28"/>
          <p:cNvSpPr>
            <a:spLocks noChangeShapeType="1"/>
          </p:cNvSpPr>
          <p:nvPr/>
        </p:nvSpPr>
        <p:spPr bwMode="auto">
          <a:xfrm>
            <a:off x="8805863" y="39131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09" name="Line 29"/>
          <p:cNvSpPr>
            <a:spLocks noChangeShapeType="1"/>
          </p:cNvSpPr>
          <p:nvPr/>
        </p:nvSpPr>
        <p:spPr bwMode="auto">
          <a:xfrm>
            <a:off x="273050" y="375602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10" name="Line 30"/>
          <p:cNvSpPr>
            <a:spLocks noChangeShapeType="1"/>
          </p:cNvSpPr>
          <p:nvPr/>
        </p:nvSpPr>
        <p:spPr bwMode="auto">
          <a:xfrm>
            <a:off x="8805863" y="37560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11" name="Line 31"/>
          <p:cNvSpPr>
            <a:spLocks noChangeShapeType="1"/>
          </p:cNvSpPr>
          <p:nvPr/>
        </p:nvSpPr>
        <p:spPr bwMode="auto">
          <a:xfrm>
            <a:off x="273050" y="3589338"/>
            <a:ext cx="1095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12" name="Line 32"/>
          <p:cNvSpPr>
            <a:spLocks noChangeShapeType="1"/>
          </p:cNvSpPr>
          <p:nvPr/>
        </p:nvSpPr>
        <p:spPr bwMode="auto">
          <a:xfrm>
            <a:off x="8805863" y="35893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13" name="Line 33"/>
          <p:cNvSpPr>
            <a:spLocks noChangeShapeType="1"/>
          </p:cNvSpPr>
          <p:nvPr/>
        </p:nvSpPr>
        <p:spPr bwMode="auto">
          <a:xfrm>
            <a:off x="273050" y="343217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14" name="Line 34"/>
          <p:cNvSpPr>
            <a:spLocks noChangeShapeType="1"/>
          </p:cNvSpPr>
          <p:nvPr/>
        </p:nvSpPr>
        <p:spPr bwMode="auto">
          <a:xfrm>
            <a:off x="8805863" y="34321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15" name="Line 35"/>
          <p:cNvSpPr>
            <a:spLocks noChangeShapeType="1"/>
          </p:cNvSpPr>
          <p:nvPr/>
        </p:nvSpPr>
        <p:spPr bwMode="auto">
          <a:xfrm>
            <a:off x="255588" y="3263900"/>
            <a:ext cx="866457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16" name="Line 36"/>
          <p:cNvSpPr>
            <a:spLocks noChangeShapeType="1"/>
          </p:cNvSpPr>
          <p:nvPr/>
        </p:nvSpPr>
        <p:spPr bwMode="auto">
          <a:xfrm>
            <a:off x="3138488" y="3216275"/>
            <a:ext cx="1587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17" name="Line 37"/>
          <p:cNvSpPr>
            <a:spLocks noChangeShapeType="1"/>
          </p:cNvSpPr>
          <p:nvPr/>
        </p:nvSpPr>
        <p:spPr bwMode="auto">
          <a:xfrm>
            <a:off x="6022975" y="3216275"/>
            <a:ext cx="1588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>
            <a:off x="273050" y="3097213"/>
            <a:ext cx="109538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19" name="Line 39"/>
          <p:cNvSpPr>
            <a:spLocks noChangeShapeType="1"/>
          </p:cNvSpPr>
          <p:nvPr/>
        </p:nvSpPr>
        <p:spPr bwMode="auto">
          <a:xfrm>
            <a:off x="8805863" y="30972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20" name="Line 40"/>
          <p:cNvSpPr>
            <a:spLocks noChangeShapeType="1"/>
          </p:cNvSpPr>
          <p:nvPr/>
        </p:nvSpPr>
        <p:spPr bwMode="auto">
          <a:xfrm>
            <a:off x="273050" y="294005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21" name="Line 41"/>
          <p:cNvSpPr>
            <a:spLocks noChangeShapeType="1"/>
          </p:cNvSpPr>
          <p:nvPr/>
        </p:nvSpPr>
        <p:spPr bwMode="auto">
          <a:xfrm>
            <a:off x="8805863" y="29400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22" name="Line 42"/>
          <p:cNvSpPr>
            <a:spLocks noChangeShapeType="1"/>
          </p:cNvSpPr>
          <p:nvPr/>
        </p:nvSpPr>
        <p:spPr bwMode="auto">
          <a:xfrm>
            <a:off x="273050" y="277177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23" name="Line 43"/>
          <p:cNvSpPr>
            <a:spLocks noChangeShapeType="1"/>
          </p:cNvSpPr>
          <p:nvPr/>
        </p:nvSpPr>
        <p:spPr bwMode="auto">
          <a:xfrm>
            <a:off x="8805863" y="27717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24" name="Line 44"/>
          <p:cNvSpPr>
            <a:spLocks noChangeShapeType="1"/>
          </p:cNvSpPr>
          <p:nvPr/>
        </p:nvSpPr>
        <p:spPr bwMode="auto">
          <a:xfrm>
            <a:off x="273050" y="261620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25" name="Line 45"/>
          <p:cNvSpPr>
            <a:spLocks noChangeShapeType="1"/>
          </p:cNvSpPr>
          <p:nvPr/>
        </p:nvSpPr>
        <p:spPr bwMode="auto">
          <a:xfrm>
            <a:off x="8805863" y="26162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26" name="Line 46"/>
          <p:cNvSpPr>
            <a:spLocks noChangeShapeType="1"/>
          </p:cNvSpPr>
          <p:nvPr/>
        </p:nvSpPr>
        <p:spPr bwMode="auto">
          <a:xfrm>
            <a:off x="255588" y="2447925"/>
            <a:ext cx="866457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27" name="Line 47"/>
          <p:cNvSpPr>
            <a:spLocks noChangeShapeType="1"/>
          </p:cNvSpPr>
          <p:nvPr/>
        </p:nvSpPr>
        <p:spPr bwMode="auto">
          <a:xfrm>
            <a:off x="3138488" y="2400300"/>
            <a:ext cx="1587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28" name="Line 48"/>
          <p:cNvSpPr>
            <a:spLocks noChangeShapeType="1"/>
          </p:cNvSpPr>
          <p:nvPr/>
        </p:nvSpPr>
        <p:spPr bwMode="auto">
          <a:xfrm>
            <a:off x="6022975" y="2400300"/>
            <a:ext cx="1588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29" name="Line 49"/>
          <p:cNvSpPr>
            <a:spLocks noChangeShapeType="1"/>
          </p:cNvSpPr>
          <p:nvPr/>
        </p:nvSpPr>
        <p:spPr bwMode="auto">
          <a:xfrm>
            <a:off x="273050" y="227965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30" name="Line 50"/>
          <p:cNvSpPr>
            <a:spLocks noChangeShapeType="1"/>
          </p:cNvSpPr>
          <p:nvPr/>
        </p:nvSpPr>
        <p:spPr bwMode="auto">
          <a:xfrm>
            <a:off x="8805863" y="22796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31" name="Line 51"/>
          <p:cNvSpPr>
            <a:spLocks noChangeShapeType="1"/>
          </p:cNvSpPr>
          <p:nvPr/>
        </p:nvSpPr>
        <p:spPr bwMode="auto">
          <a:xfrm>
            <a:off x="273050" y="212407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32" name="Line 52"/>
          <p:cNvSpPr>
            <a:spLocks noChangeShapeType="1"/>
          </p:cNvSpPr>
          <p:nvPr/>
        </p:nvSpPr>
        <p:spPr bwMode="auto">
          <a:xfrm>
            <a:off x="8805863" y="21240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33" name="Line 53"/>
          <p:cNvSpPr>
            <a:spLocks noChangeShapeType="1"/>
          </p:cNvSpPr>
          <p:nvPr/>
        </p:nvSpPr>
        <p:spPr bwMode="auto">
          <a:xfrm>
            <a:off x="273050" y="195580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34" name="Line 54"/>
          <p:cNvSpPr>
            <a:spLocks noChangeShapeType="1"/>
          </p:cNvSpPr>
          <p:nvPr/>
        </p:nvSpPr>
        <p:spPr bwMode="auto">
          <a:xfrm>
            <a:off x="8805863" y="19558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35" name="Line 55"/>
          <p:cNvSpPr>
            <a:spLocks noChangeShapeType="1"/>
          </p:cNvSpPr>
          <p:nvPr/>
        </p:nvSpPr>
        <p:spPr bwMode="auto">
          <a:xfrm>
            <a:off x="273050" y="180022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36" name="Line 56"/>
          <p:cNvSpPr>
            <a:spLocks noChangeShapeType="1"/>
          </p:cNvSpPr>
          <p:nvPr/>
        </p:nvSpPr>
        <p:spPr bwMode="auto">
          <a:xfrm>
            <a:off x="8805863" y="18002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37" name="Line 57"/>
          <p:cNvSpPr>
            <a:spLocks noChangeShapeType="1"/>
          </p:cNvSpPr>
          <p:nvPr/>
        </p:nvSpPr>
        <p:spPr bwMode="auto">
          <a:xfrm>
            <a:off x="255588" y="1631950"/>
            <a:ext cx="866457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38" name="Line 58"/>
          <p:cNvSpPr>
            <a:spLocks noChangeShapeType="1"/>
          </p:cNvSpPr>
          <p:nvPr/>
        </p:nvSpPr>
        <p:spPr bwMode="auto">
          <a:xfrm>
            <a:off x="3138488" y="1584325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39" name="Line 59"/>
          <p:cNvSpPr>
            <a:spLocks noChangeShapeType="1"/>
          </p:cNvSpPr>
          <p:nvPr/>
        </p:nvSpPr>
        <p:spPr bwMode="auto">
          <a:xfrm>
            <a:off x="6022975" y="1584325"/>
            <a:ext cx="1588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40" name="Line 60"/>
          <p:cNvSpPr>
            <a:spLocks noChangeShapeType="1"/>
          </p:cNvSpPr>
          <p:nvPr/>
        </p:nvSpPr>
        <p:spPr bwMode="auto">
          <a:xfrm>
            <a:off x="273050" y="146367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41" name="Line 61"/>
          <p:cNvSpPr>
            <a:spLocks noChangeShapeType="1"/>
          </p:cNvSpPr>
          <p:nvPr/>
        </p:nvSpPr>
        <p:spPr bwMode="auto">
          <a:xfrm>
            <a:off x="8805863" y="14636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42" name="Line 62"/>
          <p:cNvSpPr>
            <a:spLocks noChangeShapeType="1"/>
          </p:cNvSpPr>
          <p:nvPr/>
        </p:nvSpPr>
        <p:spPr bwMode="auto">
          <a:xfrm>
            <a:off x="273050" y="130810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43" name="Line 63"/>
          <p:cNvSpPr>
            <a:spLocks noChangeShapeType="1"/>
          </p:cNvSpPr>
          <p:nvPr/>
        </p:nvSpPr>
        <p:spPr bwMode="auto">
          <a:xfrm>
            <a:off x="8805863" y="13081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44" name="Line 64"/>
          <p:cNvSpPr>
            <a:spLocks noChangeShapeType="1"/>
          </p:cNvSpPr>
          <p:nvPr/>
        </p:nvSpPr>
        <p:spPr bwMode="auto">
          <a:xfrm>
            <a:off x="273050" y="1139825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45" name="Line 65"/>
          <p:cNvSpPr>
            <a:spLocks noChangeShapeType="1"/>
          </p:cNvSpPr>
          <p:nvPr/>
        </p:nvSpPr>
        <p:spPr bwMode="auto">
          <a:xfrm>
            <a:off x="8805863" y="11398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46" name="Line 66"/>
          <p:cNvSpPr>
            <a:spLocks noChangeShapeType="1"/>
          </p:cNvSpPr>
          <p:nvPr/>
        </p:nvSpPr>
        <p:spPr bwMode="auto">
          <a:xfrm>
            <a:off x="273050" y="984250"/>
            <a:ext cx="1095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47" name="Line 67"/>
          <p:cNvSpPr>
            <a:spLocks noChangeShapeType="1"/>
          </p:cNvSpPr>
          <p:nvPr/>
        </p:nvSpPr>
        <p:spPr bwMode="auto">
          <a:xfrm>
            <a:off x="8805863" y="9842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48" name="Rectangle 68"/>
          <p:cNvSpPr>
            <a:spLocks noChangeArrowheads="1"/>
          </p:cNvSpPr>
          <p:nvPr/>
        </p:nvSpPr>
        <p:spPr bwMode="auto">
          <a:xfrm>
            <a:off x="255588" y="822325"/>
            <a:ext cx="8675687" cy="4897438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49" name="Rectangle 69"/>
          <p:cNvSpPr>
            <a:spLocks noChangeArrowheads="1"/>
          </p:cNvSpPr>
          <p:nvPr/>
        </p:nvSpPr>
        <p:spPr bwMode="auto">
          <a:xfrm>
            <a:off x="4729163" y="5370513"/>
            <a:ext cx="3843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EITHER BACK BEHIND CENTER</a:t>
            </a:r>
            <a:endParaRPr lang="en-US"/>
          </a:p>
        </p:txBody>
      </p:sp>
      <p:sp>
        <p:nvSpPr>
          <p:cNvPr id="46150" name="Rectangle 70"/>
          <p:cNvSpPr>
            <a:spLocks noChangeArrowheads="1"/>
          </p:cNvSpPr>
          <p:nvPr/>
        </p:nvSpPr>
        <p:spPr bwMode="auto">
          <a:xfrm>
            <a:off x="4246563" y="5191125"/>
            <a:ext cx="439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RB</a:t>
            </a:r>
            <a:endParaRPr lang="en-US"/>
          </a:p>
        </p:txBody>
      </p:sp>
      <p:sp>
        <p:nvSpPr>
          <p:cNvPr id="46151" name="Rectangle 71"/>
          <p:cNvSpPr>
            <a:spLocks noChangeArrowheads="1"/>
          </p:cNvSpPr>
          <p:nvPr/>
        </p:nvSpPr>
        <p:spPr bwMode="auto">
          <a:xfrm>
            <a:off x="2697163" y="60325"/>
            <a:ext cx="45148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"SLIDE" PASS PROTECTION</a:t>
            </a:r>
            <a:endParaRPr lang="en-US"/>
          </a:p>
        </p:txBody>
      </p:sp>
      <p:sp>
        <p:nvSpPr>
          <p:cNvPr id="46152" name="Rectangle 72"/>
          <p:cNvSpPr>
            <a:spLocks noChangeArrowheads="1"/>
          </p:cNvSpPr>
          <p:nvPr/>
        </p:nvSpPr>
        <p:spPr bwMode="auto">
          <a:xfrm>
            <a:off x="2697163" y="371475"/>
            <a:ext cx="2887662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with a "RAM" Call.</a:t>
            </a:r>
            <a:endParaRPr lang="en-US"/>
          </a:p>
        </p:txBody>
      </p:sp>
      <p:sp>
        <p:nvSpPr>
          <p:cNvPr id="46153" name="Rectangle 73"/>
          <p:cNvSpPr>
            <a:spLocks noChangeArrowheads="1"/>
          </p:cNvSpPr>
          <p:nvPr/>
        </p:nvSpPr>
        <p:spPr bwMode="auto">
          <a:xfrm>
            <a:off x="239713" y="5872163"/>
            <a:ext cx="8712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00"/>
                </a:solidFill>
              </a:rPr>
              <a:t>NOTE:  WE WILL SLIDE TO THE SIDE WITH THE MOST "PROBABLE" </a:t>
            </a:r>
            <a:endParaRPr lang="en-US"/>
          </a:p>
        </p:txBody>
      </p:sp>
      <p:sp>
        <p:nvSpPr>
          <p:cNvPr id="46154" name="Rectangle 74"/>
          <p:cNvSpPr>
            <a:spLocks noChangeArrowheads="1"/>
          </p:cNvSpPr>
          <p:nvPr/>
        </p:nvSpPr>
        <p:spPr bwMode="auto">
          <a:xfrm>
            <a:off x="239713" y="6111875"/>
            <a:ext cx="8912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00"/>
                </a:solidFill>
              </a:rPr>
              <a:t>RUSHERS AND THE REMAINING BACK WILL ALWAYS BLOCK TO THE </a:t>
            </a:r>
            <a:endParaRPr lang="en-US"/>
          </a:p>
        </p:txBody>
      </p:sp>
      <p:sp>
        <p:nvSpPr>
          <p:cNvPr id="46155" name="Rectangle 75"/>
          <p:cNvSpPr>
            <a:spLocks noChangeArrowheads="1"/>
          </p:cNvSpPr>
          <p:nvPr/>
        </p:nvSpPr>
        <p:spPr bwMode="auto">
          <a:xfrm>
            <a:off x="239713" y="6351588"/>
            <a:ext cx="4525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00"/>
                </a:solidFill>
              </a:rPr>
              <a:t>BACKSIDE "B" to "C" GAP to outside.</a:t>
            </a:r>
            <a:endParaRPr lang="en-US"/>
          </a:p>
        </p:txBody>
      </p:sp>
      <p:sp>
        <p:nvSpPr>
          <p:cNvPr id="46156" name="Freeform 76"/>
          <p:cNvSpPr>
            <a:spLocks/>
          </p:cNvSpPr>
          <p:nvPr/>
        </p:nvSpPr>
        <p:spPr bwMode="auto">
          <a:xfrm>
            <a:off x="5316538" y="374491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6157" name="Oval 77"/>
          <p:cNvSpPr>
            <a:spLocks noChangeArrowheads="1"/>
          </p:cNvSpPr>
          <p:nvPr/>
        </p:nvSpPr>
        <p:spPr bwMode="auto">
          <a:xfrm>
            <a:off x="5292725" y="4092575"/>
            <a:ext cx="227013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6158" name="Freeform 78"/>
          <p:cNvSpPr>
            <a:spLocks/>
          </p:cNvSpPr>
          <p:nvPr/>
        </p:nvSpPr>
        <p:spPr bwMode="auto">
          <a:xfrm>
            <a:off x="4537075" y="3756025"/>
            <a:ext cx="215900" cy="217488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6159" name="Oval 79"/>
          <p:cNvSpPr>
            <a:spLocks noChangeArrowheads="1"/>
          </p:cNvSpPr>
          <p:nvPr/>
        </p:nvSpPr>
        <p:spPr bwMode="auto">
          <a:xfrm>
            <a:off x="4800600" y="4092575"/>
            <a:ext cx="227013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6160" name="Freeform 80"/>
          <p:cNvSpPr>
            <a:spLocks/>
          </p:cNvSpPr>
          <p:nvPr/>
        </p:nvSpPr>
        <p:spPr bwMode="auto">
          <a:xfrm>
            <a:off x="2927350" y="378142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6161" name="Rectangle 81"/>
          <p:cNvSpPr>
            <a:spLocks noChangeArrowheads="1"/>
          </p:cNvSpPr>
          <p:nvPr/>
        </p:nvSpPr>
        <p:spPr bwMode="auto">
          <a:xfrm>
            <a:off x="4260850" y="4092575"/>
            <a:ext cx="227013" cy="228600"/>
          </a:xfrm>
          <a:prstGeom prst="rect">
            <a:avLst/>
          </a:prstGeom>
          <a:solidFill>
            <a:srgbClr val="FFFFFF"/>
          </a:solidFill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6162" name="Line 82"/>
          <p:cNvSpPr>
            <a:spLocks noChangeShapeType="1"/>
          </p:cNvSpPr>
          <p:nvPr/>
        </p:nvSpPr>
        <p:spPr bwMode="auto">
          <a:xfrm>
            <a:off x="4260850" y="4092575"/>
            <a:ext cx="203200" cy="204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63" name="Line 83"/>
          <p:cNvSpPr>
            <a:spLocks noChangeShapeType="1"/>
          </p:cNvSpPr>
          <p:nvPr/>
        </p:nvSpPr>
        <p:spPr bwMode="auto">
          <a:xfrm flipV="1">
            <a:off x="4260850" y="4092575"/>
            <a:ext cx="203200" cy="204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64" name="Freeform 84"/>
          <p:cNvSpPr>
            <a:spLocks/>
          </p:cNvSpPr>
          <p:nvPr/>
        </p:nvSpPr>
        <p:spPr bwMode="auto">
          <a:xfrm>
            <a:off x="5545138" y="3071813"/>
            <a:ext cx="215900" cy="217487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6165" name="Oval 85"/>
          <p:cNvSpPr>
            <a:spLocks noChangeArrowheads="1"/>
          </p:cNvSpPr>
          <p:nvPr/>
        </p:nvSpPr>
        <p:spPr bwMode="auto">
          <a:xfrm>
            <a:off x="3756025" y="4092575"/>
            <a:ext cx="228600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6166" name="Freeform 86"/>
          <p:cNvSpPr>
            <a:spLocks/>
          </p:cNvSpPr>
          <p:nvPr/>
        </p:nvSpPr>
        <p:spPr bwMode="auto">
          <a:xfrm>
            <a:off x="4211638" y="3071813"/>
            <a:ext cx="215900" cy="217487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6167" name="Oval 87"/>
          <p:cNvSpPr>
            <a:spLocks noChangeArrowheads="1"/>
          </p:cNvSpPr>
          <p:nvPr/>
        </p:nvSpPr>
        <p:spPr bwMode="auto">
          <a:xfrm>
            <a:off x="3252788" y="4092575"/>
            <a:ext cx="227012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6168" name="Freeform 88"/>
          <p:cNvSpPr>
            <a:spLocks/>
          </p:cNvSpPr>
          <p:nvPr/>
        </p:nvSpPr>
        <p:spPr bwMode="auto">
          <a:xfrm>
            <a:off x="3756025" y="373221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6169" name="Freeform 89"/>
          <p:cNvSpPr>
            <a:spLocks/>
          </p:cNvSpPr>
          <p:nvPr/>
        </p:nvSpPr>
        <p:spPr bwMode="auto">
          <a:xfrm>
            <a:off x="2735263" y="3048000"/>
            <a:ext cx="217487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6170" name="Rectangle 90"/>
          <p:cNvSpPr>
            <a:spLocks noChangeArrowheads="1"/>
          </p:cNvSpPr>
          <p:nvPr/>
        </p:nvSpPr>
        <p:spPr bwMode="auto">
          <a:xfrm>
            <a:off x="4235450" y="4387850"/>
            <a:ext cx="3794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QB</a:t>
            </a:r>
            <a:endParaRPr lang="en-US"/>
          </a:p>
        </p:txBody>
      </p:sp>
      <p:sp>
        <p:nvSpPr>
          <p:cNvPr id="46171" name="Freeform 91"/>
          <p:cNvSpPr>
            <a:spLocks/>
          </p:cNvSpPr>
          <p:nvPr/>
        </p:nvSpPr>
        <p:spPr bwMode="auto">
          <a:xfrm>
            <a:off x="6732588" y="267652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6172" name="Freeform 92"/>
          <p:cNvSpPr>
            <a:spLocks/>
          </p:cNvSpPr>
          <p:nvPr/>
        </p:nvSpPr>
        <p:spPr bwMode="auto">
          <a:xfrm>
            <a:off x="1079500" y="264001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6173" name="Oval 93"/>
          <p:cNvSpPr>
            <a:spLocks noChangeArrowheads="1"/>
          </p:cNvSpPr>
          <p:nvPr/>
        </p:nvSpPr>
        <p:spPr bwMode="auto">
          <a:xfrm>
            <a:off x="4248150" y="4921250"/>
            <a:ext cx="228600" cy="227013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6174" name="Freeform 94"/>
          <p:cNvSpPr>
            <a:spLocks/>
          </p:cNvSpPr>
          <p:nvPr/>
        </p:nvSpPr>
        <p:spPr bwMode="auto">
          <a:xfrm>
            <a:off x="1871663" y="295275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6175" name="Freeform 95"/>
          <p:cNvSpPr>
            <a:spLocks/>
          </p:cNvSpPr>
          <p:nvPr/>
        </p:nvSpPr>
        <p:spPr bwMode="auto">
          <a:xfrm>
            <a:off x="4224338" y="213677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6176" name="Line 96"/>
          <p:cNvSpPr>
            <a:spLocks noChangeShapeType="1"/>
          </p:cNvSpPr>
          <p:nvPr/>
        </p:nvSpPr>
        <p:spPr bwMode="auto">
          <a:xfrm flipH="1" flipV="1">
            <a:off x="3819525" y="4530725"/>
            <a:ext cx="457200" cy="4127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77" name="Freeform 97"/>
          <p:cNvSpPr>
            <a:spLocks/>
          </p:cNvSpPr>
          <p:nvPr/>
        </p:nvSpPr>
        <p:spPr bwMode="auto">
          <a:xfrm>
            <a:off x="3752850" y="4457700"/>
            <a:ext cx="122238" cy="134938"/>
          </a:xfrm>
          <a:custGeom>
            <a:avLst/>
            <a:gdLst>
              <a:gd name="T0" fmla="*/ 138 w 152"/>
              <a:gd name="T1" fmla="*/ 0 h 167"/>
              <a:gd name="T2" fmla="*/ 152 w 152"/>
              <a:gd name="T3" fmla="*/ 12 h 167"/>
              <a:gd name="T4" fmla="*/ 14 w 152"/>
              <a:gd name="T5" fmla="*/ 167 h 167"/>
              <a:gd name="T6" fmla="*/ 0 w 152"/>
              <a:gd name="T7" fmla="*/ 155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" h="167">
                <a:moveTo>
                  <a:pt x="138" y="0"/>
                </a:moveTo>
                <a:lnTo>
                  <a:pt x="152" y="12"/>
                </a:lnTo>
                <a:lnTo>
                  <a:pt x="14" y="167"/>
                </a:lnTo>
                <a:lnTo>
                  <a:pt x="0" y="155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78" name="Freeform 98"/>
          <p:cNvSpPr>
            <a:spLocks/>
          </p:cNvSpPr>
          <p:nvPr/>
        </p:nvSpPr>
        <p:spPr bwMode="auto">
          <a:xfrm>
            <a:off x="3879850" y="4097338"/>
            <a:ext cx="215900" cy="131762"/>
          </a:xfrm>
          <a:custGeom>
            <a:avLst/>
            <a:gdLst>
              <a:gd name="T0" fmla="*/ 0 w 270"/>
              <a:gd name="T1" fmla="*/ 0 h 165"/>
              <a:gd name="T2" fmla="*/ 76 w 270"/>
              <a:gd name="T3" fmla="*/ 165 h 165"/>
              <a:gd name="T4" fmla="*/ 270 w 270"/>
              <a:gd name="T5" fmla="*/ 31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0" h="165">
                <a:moveTo>
                  <a:pt x="0" y="0"/>
                </a:moveTo>
                <a:lnTo>
                  <a:pt x="76" y="165"/>
                </a:lnTo>
                <a:lnTo>
                  <a:pt x="270" y="31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79" name="Freeform 99"/>
          <p:cNvSpPr>
            <a:spLocks/>
          </p:cNvSpPr>
          <p:nvPr/>
        </p:nvSpPr>
        <p:spPr bwMode="auto">
          <a:xfrm>
            <a:off x="4049713" y="4044950"/>
            <a:ext cx="106362" cy="146050"/>
          </a:xfrm>
          <a:custGeom>
            <a:avLst/>
            <a:gdLst>
              <a:gd name="T0" fmla="*/ 133 w 133"/>
              <a:gd name="T1" fmla="*/ 171 h 182"/>
              <a:gd name="T2" fmla="*/ 117 w 133"/>
              <a:gd name="T3" fmla="*/ 182 h 182"/>
              <a:gd name="T4" fmla="*/ 0 w 133"/>
              <a:gd name="T5" fmla="*/ 10 h 182"/>
              <a:gd name="T6" fmla="*/ 16 w 133"/>
              <a:gd name="T7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3" h="182">
                <a:moveTo>
                  <a:pt x="133" y="171"/>
                </a:moveTo>
                <a:lnTo>
                  <a:pt x="117" y="182"/>
                </a:lnTo>
                <a:lnTo>
                  <a:pt x="0" y="10"/>
                </a:lnTo>
                <a:lnTo>
                  <a:pt x="16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80" name="Freeform 100"/>
          <p:cNvSpPr>
            <a:spLocks/>
          </p:cNvSpPr>
          <p:nvPr/>
        </p:nvSpPr>
        <p:spPr bwMode="auto">
          <a:xfrm>
            <a:off x="4371975" y="4097338"/>
            <a:ext cx="276225" cy="107950"/>
          </a:xfrm>
          <a:custGeom>
            <a:avLst/>
            <a:gdLst>
              <a:gd name="T0" fmla="*/ 0 w 345"/>
              <a:gd name="T1" fmla="*/ 0 h 135"/>
              <a:gd name="T2" fmla="*/ 150 w 345"/>
              <a:gd name="T3" fmla="*/ 135 h 135"/>
              <a:gd name="T4" fmla="*/ 345 w 345"/>
              <a:gd name="T5" fmla="*/ 16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5" h="135">
                <a:moveTo>
                  <a:pt x="0" y="0"/>
                </a:moveTo>
                <a:lnTo>
                  <a:pt x="150" y="135"/>
                </a:lnTo>
                <a:lnTo>
                  <a:pt x="345" y="16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81" name="Freeform 101"/>
          <p:cNvSpPr>
            <a:spLocks/>
          </p:cNvSpPr>
          <p:nvPr/>
        </p:nvSpPr>
        <p:spPr bwMode="auto">
          <a:xfrm>
            <a:off x="4603750" y="4032250"/>
            <a:ext cx="100013" cy="149225"/>
          </a:xfrm>
          <a:custGeom>
            <a:avLst/>
            <a:gdLst>
              <a:gd name="T0" fmla="*/ 126 w 126"/>
              <a:gd name="T1" fmla="*/ 176 h 186"/>
              <a:gd name="T2" fmla="*/ 109 w 126"/>
              <a:gd name="T3" fmla="*/ 186 h 186"/>
              <a:gd name="T4" fmla="*/ 0 w 126"/>
              <a:gd name="T5" fmla="*/ 10 h 186"/>
              <a:gd name="T6" fmla="*/ 17 w 126"/>
              <a:gd name="T7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" h="186">
                <a:moveTo>
                  <a:pt x="126" y="176"/>
                </a:moveTo>
                <a:lnTo>
                  <a:pt x="109" y="186"/>
                </a:lnTo>
                <a:lnTo>
                  <a:pt x="0" y="10"/>
                </a:lnTo>
                <a:lnTo>
                  <a:pt x="17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82" name="Freeform 102"/>
          <p:cNvSpPr>
            <a:spLocks/>
          </p:cNvSpPr>
          <p:nvPr/>
        </p:nvSpPr>
        <p:spPr bwMode="auto">
          <a:xfrm>
            <a:off x="4922838" y="4110038"/>
            <a:ext cx="228600" cy="119062"/>
          </a:xfrm>
          <a:custGeom>
            <a:avLst/>
            <a:gdLst>
              <a:gd name="T0" fmla="*/ 0 w 284"/>
              <a:gd name="T1" fmla="*/ 0 h 149"/>
              <a:gd name="T2" fmla="*/ 75 w 284"/>
              <a:gd name="T3" fmla="*/ 149 h 149"/>
              <a:gd name="T4" fmla="*/ 284 w 284"/>
              <a:gd name="T5" fmla="*/ 1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4" h="149">
                <a:moveTo>
                  <a:pt x="0" y="0"/>
                </a:moveTo>
                <a:lnTo>
                  <a:pt x="75" y="149"/>
                </a:lnTo>
                <a:lnTo>
                  <a:pt x="284" y="15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83" name="Freeform 103"/>
          <p:cNvSpPr>
            <a:spLocks/>
          </p:cNvSpPr>
          <p:nvPr/>
        </p:nvSpPr>
        <p:spPr bwMode="auto">
          <a:xfrm>
            <a:off x="5106988" y="4043363"/>
            <a:ext cx="100012" cy="149225"/>
          </a:xfrm>
          <a:custGeom>
            <a:avLst/>
            <a:gdLst>
              <a:gd name="T0" fmla="*/ 125 w 125"/>
              <a:gd name="T1" fmla="*/ 175 h 186"/>
              <a:gd name="T2" fmla="*/ 108 w 125"/>
              <a:gd name="T3" fmla="*/ 186 h 186"/>
              <a:gd name="T4" fmla="*/ 0 w 125"/>
              <a:gd name="T5" fmla="*/ 10 h 186"/>
              <a:gd name="T6" fmla="*/ 16 w 125"/>
              <a:gd name="T7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" h="186">
                <a:moveTo>
                  <a:pt x="125" y="175"/>
                </a:moveTo>
                <a:lnTo>
                  <a:pt x="108" y="186"/>
                </a:lnTo>
                <a:lnTo>
                  <a:pt x="0" y="10"/>
                </a:lnTo>
                <a:lnTo>
                  <a:pt x="16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84" name="Freeform 104"/>
          <p:cNvSpPr>
            <a:spLocks/>
          </p:cNvSpPr>
          <p:nvPr/>
        </p:nvSpPr>
        <p:spPr bwMode="auto">
          <a:xfrm>
            <a:off x="5402263" y="4097338"/>
            <a:ext cx="215900" cy="120650"/>
          </a:xfrm>
          <a:custGeom>
            <a:avLst/>
            <a:gdLst>
              <a:gd name="T0" fmla="*/ 0 w 270"/>
              <a:gd name="T1" fmla="*/ 0 h 150"/>
              <a:gd name="T2" fmla="*/ 90 w 270"/>
              <a:gd name="T3" fmla="*/ 150 h 150"/>
              <a:gd name="T4" fmla="*/ 270 w 270"/>
              <a:gd name="T5" fmla="*/ 16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0" h="150">
                <a:moveTo>
                  <a:pt x="0" y="0"/>
                </a:moveTo>
                <a:lnTo>
                  <a:pt x="90" y="150"/>
                </a:lnTo>
                <a:lnTo>
                  <a:pt x="270" y="16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85" name="Freeform 105"/>
          <p:cNvSpPr>
            <a:spLocks/>
          </p:cNvSpPr>
          <p:nvPr/>
        </p:nvSpPr>
        <p:spPr bwMode="auto">
          <a:xfrm>
            <a:off x="5570538" y="4035425"/>
            <a:ext cx="109537" cy="142875"/>
          </a:xfrm>
          <a:custGeom>
            <a:avLst/>
            <a:gdLst>
              <a:gd name="T0" fmla="*/ 138 w 138"/>
              <a:gd name="T1" fmla="*/ 167 h 178"/>
              <a:gd name="T2" fmla="*/ 122 w 138"/>
              <a:gd name="T3" fmla="*/ 178 h 178"/>
              <a:gd name="T4" fmla="*/ 0 w 138"/>
              <a:gd name="T5" fmla="*/ 11 h 178"/>
              <a:gd name="T6" fmla="*/ 17 w 138"/>
              <a:gd name="T7" fmla="*/ 0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8" h="178">
                <a:moveTo>
                  <a:pt x="138" y="167"/>
                </a:moveTo>
                <a:lnTo>
                  <a:pt x="122" y="178"/>
                </a:lnTo>
                <a:lnTo>
                  <a:pt x="0" y="11"/>
                </a:lnTo>
                <a:lnTo>
                  <a:pt x="17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86" name="Line 106"/>
          <p:cNvSpPr>
            <a:spLocks noChangeShapeType="1"/>
          </p:cNvSpPr>
          <p:nvPr/>
        </p:nvSpPr>
        <p:spPr bwMode="auto">
          <a:xfrm flipH="1" flipV="1">
            <a:off x="3124200" y="3971925"/>
            <a:ext cx="166688" cy="1428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6187" name="Freeform 107"/>
          <p:cNvSpPr>
            <a:spLocks/>
          </p:cNvSpPr>
          <p:nvPr/>
        </p:nvSpPr>
        <p:spPr bwMode="auto">
          <a:xfrm>
            <a:off x="3059113" y="3900488"/>
            <a:ext cx="119062" cy="133350"/>
          </a:xfrm>
          <a:custGeom>
            <a:avLst/>
            <a:gdLst>
              <a:gd name="T0" fmla="*/ 134 w 149"/>
              <a:gd name="T1" fmla="*/ 0 h 167"/>
              <a:gd name="T2" fmla="*/ 149 w 149"/>
              <a:gd name="T3" fmla="*/ 12 h 167"/>
              <a:gd name="T4" fmla="*/ 15 w 149"/>
              <a:gd name="T5" fmla="*/ 167 h 167"/>
              <a:gd name="T6" fmla="*/ 0 w 149"/>
              <a:gd name="T7" fmla="*/ 155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9" h="167">
                <a:moveTo>
                  <a:pt x="134" y="0"/>
                </a:moveTo>
                <a:lnTo>
                  <a:pt x="149" y="12"/>
                </a:lnTo>
                <a:lnTo>
                  <a:pt x="15" y="167"/>
                </a:lnTo>
                <a:lnTo>
                  <a:pt x="0" y="155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10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8915400" cy="622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0291" name="Rectangle 1027"/>
          <p:cNvSpPr>
            <a:spLocks noChangeArrowheads="1"/>
          </p:cNvSpPr>
          <p:nvPr/>
        </p:nvSpPr>
        <p:spPr bwMode="auto">
          <a:xfrm>
            <a:off x="2697163" y="381000"/>
            <a:ext cx="42037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"SLIDE" PASS PROTECTION</a:t>
            </a:r>
            <a:endParaRPr lang="en-US"/>
          </a:p>
        </p:txBody>
      </p:sp>
      <p:sp>
        <p:nvSpPr>
          <p:cNvPr id="140292" name="Rectangle 1028"/>
          <p:cNvSpPr>
            <a:spLocks noChangeArrowheads="1"/>
          </p:cNvSpPr>
          <p:nvPr/>
        </p:nvSpPr>
        <p:spPr bwMode="auto">
          <a:xfrm>
            <a:off x="2697163" y="692150"/>
            <a:ext cx="26431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with a "RAM" Call.</a:t>
            </a:r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246063" y="557371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8778875" y="55737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246063" y="541813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8778875" y="54181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246063" y="524986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8778875" y="52498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246063" y="509428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8778875" y="50942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228600" y="4926013"/>
            <a:ext cx="866457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3113088" y="4878388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5995988" y="4878388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246063" y="475773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8778875" y="47577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246063" y="460216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8778875" y="46021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>
            <a:off x="246063" y="443388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>
            <a:off x="8778875" y="44338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>
            <a:off x="246063" y="427831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>
            <a:off x="8778875" y="42783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>
            <a:off x="228600" y="4110038"/>
            <a:ext cx="866457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3113088" y="4062413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5995988" y="4062413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246063" y="394176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31" name="Line 27"/>
          <p:cNvSpPr>
            <a:spLocks noChangeShapeType="1"/>
          </p:cNvSpPr>
          <p:nvPr/>
        </p:nvSpPr>
        <p:spPr bwMode="auto">
          <a:xfrm>
            <a:off x="8778875" y="39417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32" name="Line 28"/>
          <p:cNvSpPr>
            <a:spLocks noChangeShapeType="1"/>
          </p:cNvSpPr>
          <p:nvPr/>
        </p:nvSpPr>
        <p:spPr bwMode="auto">
          <a:xfrm>
            <a:off x="246063" y="378618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33" name="Line 29"/>
          <p:cNvSpPr>
            <a:spLocks noChangeShapeType="1"/>
          </p:cNvSpPr>
          <p:nvPr/>
        </p:nvSpPr>
        <p:spPr bwMode="auto">
          <a:xfrm>
            <a:off x="8778875" y="37861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34" name="Line 30"/>
          <p:cNvSpPr>
            <a:spLocks noChangeShapeType="1"/>
          </p:cNvSpPr>
          <p:nvPr/>
        </p:nvSpPr>
        <p:spPr bwMode="auto">
          <a:xfrm>
            <a:off x="246063" y="361791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35" name="Line 31"/>
          <p:cNvSpPr>
            <a:spLocks noChangeShapeType="1"/>
          </p:cNvSpPr>
          <p:nvPr/>
        </p:nvSpPr>
        <p:spPr bwMode="auto">
          <a:xfrm>
            <a:off x="8778875" y="36179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36" name="Line 32"/>
          <p:cNvSpPr>
            <a:spLocks noChangeShapeType="1"/>
          </p:cNvSpPr>
          <p:nvPr/>
        </p:nvSpPr>
        <p:spPr bwMode="auto">
          <a:xfrm>
            <a:off x="246063" y="346233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37" name="Line 33"/>
          <p:cNvSpPr>
            <a:spLocks noChangeShapeType="1"/>
          </p:cNvSpPr>
          <p:nvPr/>
        </p:nvSpPr>
        <p:spPr bwMode="auto">
          <a:xfrm>
            <a:off x="8778875" y="34623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38" name="Line 34"/>
          <p:cNvSpPr>
            <a:spLocks noChangeShapeType="1"/>
          </p:cNvSpPr>
          <p:nvPr/>
        </p:nvSpPr>
        <p:spPr bwMode="auto">
          <a:xfrm>
            <a:off x="228600" y="3294063"/>
            <a:ext cx="866457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39" name="Line 35"/>
          <p:cNvSpPr>
            <a:spLocks noChangeShapeType="1"/>
          </p:cNvSpPr>
          <p:nvPr/>
        </p:nvSpPr>
        <p:spPr bwMode="auto">
          <a:xfrm>
            <a:off x="3113088" y="3246438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40" name="Line 36"/>
          <p:cNvSpPr>
            <a:spLocks noChangeShapeType="1"/>
          </p:cNvSpPr>
          <p:nvPr/>
        </p:nvSpPr>
        <p:spPr bwMode="auto">
          <a:xfrm>
            <a:off x="5995988" y="3246438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>
            <a:off x="246063" y="312578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42" name="Line 38"/>
          <p:cNvSpPr>
            <a:spLocks noChangeShapeType="1"/>
          </p:cNvSpPr>
          <p:nvPr/>
        </p:nvSpPr>
        <p:spPr bwMode="auto">
          <a:xfrm>
            <a:off x="8778875" y="31257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43" name="Line 39"/>
          <p:cNvSpPr>
            <a:spLocks noChangeShapeType="1"/>
          </p:cNvSpPr>
          <p:nvPr/>
        </p:nvSpPr>
        <p:spPr bwMode="auto">
          <a:xfrm>
            <a:off x="246063" y="297021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44" name="Line 40"/>
          <p:cNvSpPr>
            <a:spLocks noChangeShapeType="1"/>
          </p:cNvSpPr>
          <p:nvPr/>
        </p:nvSpPr>
        <p:spPr bwMode="auto">
          <a:xfrm>
            <a:off x="8778875" y="29702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45" name="Line 41"/>
          <p:cNvSpPr>
            <a:spLocks noChangeShapeType="1"/>
          </p:cNvSpPr>
          <p:nvPr/>
        </p:nvSpPr>
        <p:spPr bwMode="auto">
          <a:xfrm>
            <a:off x="246063" y="280193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>
            <a:off x="8778875" y="28019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47" name="Line 43"/>
          <p:cNvSpPr>
            <a:spLocks noChangeShapeType="1"/>
          </p:cNvSpPr>
          <p:nvPr/>
        </p:nvSpPr>
        <p:spPr bwMode="auto">
          <a:xfrm>
            <a:off x="246063" y="264636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48" name="Line 44"/>
          <p:cNvSpPr>
            <a:spLocks noChangeShapeType="1"/>
          </p:cNvSpPr>
          <p:nvPr/>
        </p:nvSpPr>
        <p:spPr bwMode="auto">
          <a:xfrm>
            <a:off x="8778875" y="26463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49" name="Line 45"/>
          <p:cNvSpPr>
            <a:spLocks noChangeShapeType="1"/>
          </p:cNvSpPr>
          <p:nvPr/>
        </p:nvSpPr>
        <p:spPr bwMode="auto">
          <a:xfrm>
            <a:off x="228600" y="2478088"/>
            <a:ext cx="866457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50" name="Line 46"/>
          <p:cNvSpPr>
            <a:spLocks noChangeShapeType="1"/>
          </p:cNvSpPr>
          <p:nvPr/>
        </p:nvSpPr>
        <p:spPr bwMode="auto">
          <a:xfrm>
            <a:off x="3113088" y="2430463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51" name="Line 47"/>
          <p:cNvSpPr>
            <a:spLocks noChangeShapeType="1"/>
          </p:cNvSpPr>
          <p:nvPr/>
        </p:nvSpPr>
        <p:spPr bwMode="auto">
          <a:xfrm>
            <a:off x="5995988" y="2430463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52" name="Line 48"/>
          <p:cNvSpPr>
            <a:spLocks noChangeShapeType="1"/>
          </p:cNvSpPr>
          <p:nvPr/>
        </p:nvSpPr>
        <p:spPr bwMode="auto">
          <a:xfrm>
            <a:off x="246063" y="230981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53" name="Line 49"/>
          <p:cNvSpPr>
            <a:spLocks noChangeShapeType="1"/>
          </p:cNvSpPr>
          <p:nvPr/>
        </p:nvSpPr>
        <p:spPr bwMode="auto">
          <a:xfrm>
            <a:off x="8778875" y="23098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54" name="Line 50"/>
          <p:cNvSpPr>
            <a:spLocks noChangeShapeType="1"/>
          </p:cNvSpPr>
          <p:nvPr/>
        </p:nvSpPr>
        <p:spPr bwMode="auto">
          <a:xfrm>
            <a:off x="246063" y="215423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55" name="Line 51"/>
          <p:cNvSpPr>
            <a:spLocks noChangeShapeType="1"/>
          </p:cNvSpPr>
          <p:nvPr/>
        </p:nvSpPr>
        <p:spPr bwMode="auto">
          <a:xfrm>
            <a:off x="8778875" y="21542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56" name="Line 52"/>
          <p:cNvSpPr>
            <a:spLocks noChangeShapeType="1"/>
          </p:cNvSpPr>
          <p:nvPr/>
        </p:nvSpPr>
        <p:spPr bwMode="auto">
          <a:xfrm>
            <a:off x="246063" y="198596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57" name="Line 53"/>
          <p:cNvSpPr>
            <a:spLocks noChangeShapeType="1"/>
          </p:cNvSpPr>
          <p:nvPr/>
        </p:nvSpPr>
        <p:spPr bwMode="auto">
          <a:xfrm>
            <a:off x="8778875" y="19859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58" name="Line 54"/>
          <p:cNvSpPr>
            <a:spLocks noChangeShapeType="1"/>
          </p:cNvSpPr>
          <p:nvPr/>
        </p:nvSpPr>
        <p:spPr bwMode="auto">
          <a:xfrm>
            <a:off x="246063" y="183038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59" name="Line 55"/>
          <p:cNvSpPr>
            <a:spLocks noChangeShapeType="1"/>
          </p:cNvSpPr>
          <p:nvPr/>
        </p:nvSpPr>
        <p:spPr bwMode="auto">
          <a:xfrm>
            <a:off x="8778875" y="18303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60" name="Line 56"/>
          <p:cNvSpPr>
            <a:spLocks noChangeShapeType="1"/>
          </p:cNvSpPr>
          <p:nvPr/>
        </p:nvSpPr>
        <p:spPr bwMode="auto">
          <a:xfrm>
            <a:off x="228600" y="1662113"/>
            <a:ext cx="866457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61" name="Line 57"/>
          <p:cNvSpPr>
            <a:spLocks noChangeShapeType="1"/>
          </p:cNvSpPr>
          <p:nvPr/>
        </p:nvSpPr>
        <p:spPr bwMode="auto">
          <a:xfrm>
            <a:off x="3113088" y="1614488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62" name="Line 58"/>
          <p:cNvSpPr>
            <a:spLocks noChangeShapeType="1"/>
          </p:cNvSpPr>
          <p:nvPr/>
        </p:nvSpPr>
        <p:spPr bwMode="auto">
          <a:xfrm>
            <a:off x="5995988" y="1614488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63" name="Line 59"/>
          <p:cNvSpPr>
            <a:spLocks noChangeShapeType="1"/>
          </p:cNvSpPr>
          <p:nvPr/>
        </p:nvSpPr>
        <p:spPr bwMode="auto">
          <a:xfrm>
            <a:off x="246063" y="149383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64" name="Line 60"/>
          <p:cNvSpPr>
            <a:spLocks noChangeShapeType="1"/>
          </p:cNvSpPr>
          <p:nvPr/>
        </p:nvSpPr>
        <p:spPr bwMode="auto">
          <a:xfrm>
            <a:off x="8778875" y="14938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65" name="Line 61"/>
          <p:cNvSpPr>
            <a:spLocks noChangeShapeType="1"/>
          </p:cNvSpPr>
          <p:nvPr/>
        </p:nvSpPr>
        <p:spPr bwMode="auto">
          <a:xfrm>
            <a:off x="246063" y="133826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66" name="Line 62"/>
          <p:cNvSpPr>
            <a:spLocks noChangeShapeType="1"/>
          </p:cNvSpPr>
          <p:nvPr/>
        </p:nvSpPr>
        <p:spPr bwMode="auto">
          <a:xfrm>
            <a:off x="8778875" y="13382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67" name="Line 63"/>
          <p:cNvSpPr>
            <a:spLocks noChangeShapeType="1"/>
          </p:cNvSpPr>
          <p:nvPr/>
        </p:nvSpPr>
        <p:spPr bwMode="auto">
          <a:xfrm>
            <a:off x="246063" y="1169988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68" name="Line 64"/>
          <p:cNvSpPr>
            <a:spLocks noChangeShapeType="1"/>
          </p:cNvSpPr>
          <p:nvPr/>
        </p:nvSpPr>
        <p:spPr bwMode="auto">
          <a:xfrm>
            <a:off x="8778875" y="11699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69" name="Line 65"/>
          <p:cNvSpPr>
            <a:spLocks noChangeShapeType="1"/>
          </p:cNvSpPr>
          <p:nvPr/>
        </p:nvSpPr>
        <p:spPr bwMode="auto">
          <a:xfrm>
            <a:off x="246063" y="1014413"/>
            <a:ext cx="1095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70" name="Line 66"/>
          <p:cNvSpPr>
            <a:spLocks noChangeShapeType="1"/>
          </p:cNvSpPr>
          <p:nvPr/>
        </p:nvSpPr>
        <p:spPr bwMode="auto">
          <a:xfrm>
            <a:off x="8778875" y="10144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71" name="Rectangle 67"/>
          <p:cNvSpPr>
            <a:spLocks noChangeArrowheads="1"/>
          </p:cNvSpPr>
          <p:nvPr/>
        </p:nvSpPr>
        <p:spPr bwMode="auto">
          <a:xfrm>
            <a:off x="228600" y="852488"/>
            <a:ext cx="8675688" cy="4895850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72" name="Rectangle 68"/>
          <p:cNvSpPr>
            <a:spLocks noChangeArrowheads="1"/>
          </p:cNvSpPr>
          <p:nvPr/>
        </p:nvSpPr>
        <p:spPr bwMode="auto">
          <a:xfrm>
            <a:off x="4676775" y="5399088"/>
            <a:ext cx="3843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EITHER BACK BEHIND CENTER</a:t>
            </a:r>
            <a:endParaRPr lang="en-US"/>
          </a:p>
        </p:txBody>
      </p:sp>
      <p:sp>
        <p:nvSpPr>
          <p:cNvPr id="47173" name="Rectangle 69"/>
          <p:cNvSpPr>
            <a:spLocks noChangeArrowheads="1"/>
          </p:cNvSpPr>
          <p:nvPr/>
        </p:nvSpPr>
        <p:spPr bwMode="auto">
          <a:xfrm>
            <a:off x="4219575" y="5219700"/>
            <a:ext cx="439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RB</a:t>
            </a:r>
            <a:endParaRPr lang="en-US"/>
          </a:p>
        </p:txBody>
      </p:sp>
      <p:sp>
        <p:nvSpPr>
          <p:cNvPr id="47174" name="Rectangle 70"/>
          <p:cNvSpPr>
            <a:spLocks noChangeArrowheads="1"/>
          </p:cNvSpPr>
          <p:nvPr/>
        </p:nvSpPr>
        <p:spPr bwMode="auto">
          <a:xfrm>
            <a:off x="2670175" y="90488"/>
            <a:ext cx="451485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"SLIDE" PASS PROTECTION</a:t>
            </a:r>
            <a:endParaRPr lang="en-US"/>
          </a:p>
        </p:txBody>
      </p:sp>
      <p:sp>
        <p:nvSpPr>
          <p:cNvPr id="47175" name="Rectangle 71"/>
          <p:cNvSpPr>
            <a:spLocks noChangeArrowheads="1"/>
          </p:cNvSpPr>
          <p:nvPr/>
        </p:nvSpPr>
        <p:spPr bwMode="auto">
          <a:xfrm>
            <a:off x="2670175" y="401638"/>
            <a:ext cx="294005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with a "LION" Call.</a:t>
            </a:r>
            <a:endParaRPr lang="en-US"/>
          </a:p>
        </p:txBody>
      </p:sp>
      <p:sp>
        <p:nvSpPr>
          <p:cNvPr id="47176" name="Rectangle 72"/>
          <p:cNvSpPr>
            <a:spLocks noChangeArrowheads="1"/>
          </p:cNvSpPr>
          <p:nvPr/>
        </p:nvSpPr>
        <p:spPr bwMode="auto">
          <a:xfrm>
            <a:off x="212725" y="5926138"/>
            <a:ext cx="8710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00"/>
                </a:solidFill>
              </a:rPr>
              <a:t>NOTE:  WE WILL SLIDE TO THE SIDE WITH THE MOST "PROBABLE" </a:t>
            </a:r>
            <a:endParaRPr lang="en-US"/>
          </a:p>
        </p:txBody>
      </p:sp>
      <p:sp>
        <p:nvSpPr>
          <p:cNvPr id="47177" name="Rectangle 73"/>
          <p:cNvSpPr>
            <a:spLocks noChangeArrowheads="1"/>
          </p:cNvSpPr>
          <p:nvPr/>
        </p:nvSpPr>
        <p:spPr bwMode="auto">
          <a:xfrm>
            <a:off x="212725" y="6165850"/>
            <a:ext cx="8910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00"/>
                </a:solidFill>
              </a:rPr>
              <a:t>RUSHERS AND THE REMAINING BACK WILL ALWAYS BLOCK TO THE </a:t>
            </a:r>
            <a:endParaRPr lang="en-US"/>
          </a:p>
        </p:txBody>
      </p:sp>
      <p:sp>
        <p:nvSpPr>
          <p:cNvPr id="47178" name="Rectangle 74"/>
          <p:cNvSpPr>
            <a:spLocks noChangeArrowheads="1"/>
          </p:cNvSpPr>
          <p:nvPr/>
        </p:nvSpPr>
        <p:spPr bwMode="auto">
          <a:xfrm>
            <a:off x="212725" y="6405563"/>
            <a:ext cx="4525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00"/>
                </a:solidFill>
              </a:rPr>
              <a:t>BACKSIDE "B" to "C" GAP to outside.</a:t>
            </a:r>
            <a:endParaRPr lang="en-US"/>
          </a:p>
        </p:txBody>
      </p:sp>
      <p:sp>
        <p:nvSpPr>
          <p:cNvPr id="47179" name="Freeform 75"/>
          <p:cNvSpPr>
            <a:spLocks/>
          </p:cNvSpPr>
          <p:nvPr/>
        </p:nvSpPr>
        <p:spPr bwMode="auto">
          <a:xfrm>
            <a:off x="3176588" y="377507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7180" name="Oval 76"/>
          <p:cNvSpPr>
            <a:spLocks noChangeArrowheads="1"/>
          </p:cNvSpPr>
          <p:nvPr/>
        </p:nvSpPr>
        <p:spPr bwMode="auto">
          <a:xfrm>
            <a:off x="3200400" y="4122738"/>
            <a:ext cx="228600" cy="227012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7181" name="Freeform 77"/>
          <p:cNvSpPr>
            <a:spLocks/>
          </p:cNvSpPr>
          <p:nvPr/>
        </p:nvSpPr>
        <p:spPr bwMode="auto">
          <a:xfrm>
            <a:off x="3932238" y="3786188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7182" name="Oval 78"/>
          <p:cNvSpPr>
            <a:spLocks noChangeArrowheads="1"/>
          </p:cNvSpPr>
          <p:nvPr/>
        </p:nvSpPr>
        <p:spPr bwMode="auto">
          <a:xfrm>
            <a:off x="3692525" y="4122738"/>
            <a:ext cx="228600" cy="227012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7183" name="Freeform 79"/>
          <p:cNvSpPr>
            <a:spLocks/>
          </p:cNvSpPr>
          <p:nvPr/>
        </p:nvSpPr>
        <p:spPr bwMode="auto">
          <a:xfrm>
            <a:off x="5432425" y="3786188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7184" name="Rectangle 80"/>
          <p:cNvSpPr>
            <a:spLocks noChangeArrowheads="1"/>
          </p:cNvSpPr>
          <p:nvPr/>
        </p:nvSpPr>
        <p:spPr bwMode="auto">
          <a:xfrm>
            <a:off x="4232275" y="4122738"/>
            <a:ext cx="228600" cy="227012"/>
          </a:xfrm>
          <a:prstGeom prst="rect">
            <a:avLst/>
          </a:prstGeom>
          <a:solidFill>
            <a:srgbClr val="FFFFFF"/>
          </a:solidFill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7185" name="Line 81"/>
          <p:cNvSpPr>
            <a:spLocks noChangeShapeType="1"/>
          </p:cNvSpPr>
          <p:nvPr/>
        </p:nvSpPr>
        <p:spPr bwMode="auto">
          <a:xfrm>
            <a:off x="4232275" y="4122738"/>
            <a:ext cx="204788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86" name="Line 82"/>
          <p:cNvSpPr>
            <a:spLocks noChangeShapeType="1"/>
          </p:cNvSpPr>
          <p:nvPr/>
        </p:nvSpPr>
        <p:spPr bwMode="auto">
          <a:xfrm flipV="1">
            <a:off x="4232275" y="4122738"/>
            <a:ext cx="204788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187" name="Freeform 83"/>
          <p:cNvSpPr>
            <a:spLocks/>
          </p:cNvSpPr>
          <p:nvPr/>
        </p:nvSpPr>
        <p:spPr bwMode="auto">
          <a:xfrm>
            <a:off x="2947988" y="3101975"/>
            <a:ext cx="217487" cy="215900"/>
          </a:xfrm>
          <a:custGeom>
            <a:avLst/>
            <a:gdLst>
              <a:gd name="T0" fmla="*/ 0 w 272"/>
              <a:gd name="T1" fmla="*/ 0 h 273"/>
              <a:gd name="T2" fmla="*/ 272 w 272"/>
              <a:gd name="T3" fmla="*/ 0 h 273"/>
              <a:gd name="T4" fmla="*/ 136 w 272"/>
              <a:gd name="T5" fmla="*/ 273 h 273"/>
              <a:gd name="T6" fmla="*/ 0 w 272"/>
              <a:gd name="T7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3">
                <a:moveTo>
                  <a:pt x="0" y="0"/>
                </a:moveTo>
                <a:lnTo>
                  <a:pt x="272" y="0"/>
                </a:lnTo>
                <a:lnTo>
                  <a:pt x="136" y="27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7188" name="Oval 84"/>
          <p:cNvSpPr>
            <a:spLocks noChangeArrowheads="1"/>
          </p:cNvSpPr>
          <p:nvPr/>
        </p:nvSpPr>
        <p:spPr bwMode="auto">
          <a:xfrm>
            <a:off x="4737100" y="4122738"/>
            <a:ext cx="228600" cy="227012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7189" name="Freeform 85"/>
          <p:cNvSpPr>
            <a:spLocks/>
          </p:cNvSpPr>
          <p:nvPr/>
        </p:nvSpPr>
        <p:spPr bwMode="auto">
          <a:xfrm>
            <a:off x="4281488" y="3101975"/>
            <a:ext cx="215900" cy="215900"/>
          </a:xfrm>
          <a:custGeom>
            <a:avLst/>
            <a:gdLst>
              <a:gd name="T0" fmla="*/ 0 w 272"/>
              <a:gd name="T1" fmla="*/ 0 h 273"/>
              <a:gd name="T2" fmla="*/ 272 w 272"/>
              <a:gd name="T3" fmla="*/ 0 h 273"/>
              <a:gd name="T4" fmla="*/ 136 w 272"/>
              <a:gd name="T5" fmla="*/ 273 h 273"/>
              <a:gd name="T6" fmla="*/ 0 w 272"/>
              <a:gd name="T7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3">
                <a:moveTo>
                  <a:pt x="0" y="0"/>
                </a:moveTo>
                <a:lnTo>
                  <a:pt x="272" y="0"/>
                </a:lnTo>
                <a:lnTo>
                  <a:pt x="136" y="27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7190" name="Oval 86"/>
          <p:cNvSpPr>
            <a:spLocks noChangeArrowheads="1"/>
          </p:cNvSpPr>
          <p:nvPr/>
        </p:nvSpPr>
        <p:spPr bwMode="auto">
          <a:xfrm>
            <a:off x="5240338" y="4122738"/>
            <a:ext cx="228600" cy="227012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7191" name="Freeform 87"/>
          <p:cNvSpPr>
            <a:spLocks/>
          </p:cNvSpPr>
          <p:nvPr/>
        </p:nvSpPr>
        <p:spPr bwMode="auto">
          <a:xfrm>
            <a:off x="4737100" y="376237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7192" name="Freeform 88"/>
          <p:cNvSpPr>
            <a:spLocks/>
          </p:cNvSpPr>
          <p:nvPr/>
        </p:nvSpPr>
        <p:spPr bwMode="auto">
          <a:xfrm>
            <a:off x="6092825" y="3582988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7193" name="Rectangle 89"/>
          <p:cNvSpPr>
            <a:spLocks noChangeArrowheads="1"/>
          </p:cNvSpPr>
          <p:nvPr/>
        </p:nvSpPr>
        <p:spPr bwMode="auto">
          <a:xfrm>
            <a:off x="4208463" y="4416425"/>
            <a:ext cx="3794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QB</a:t>
            </a:r>
            <a:endParaRPr lang="en-US"/>
          </a:p>
        </p:txBody>
      </p:sp>
      <p:sp>
        <p:nvSpPr>
          <p:cNvPr id="47194" name="Freeform 90"/>
          <p:cNvSpPr>
            <a:spLocks/>
          </p:cNvSpPr>
          <p:nvPr/>
        </p:nvSpPr>
        <p:spPr bwMode="auto">
          <a:xfrm>
            <a:off x="1760538" y="2706688"/>
            <a:ext cx="215900" cy="215900"/>
          </a:xfrm>
          <a:custGeom>
            <a:avLst/>
            <a:gdLst>
              <a:gd name="T0" fmla="*/ 0 w 272"/>
              <a:gd name="T1" fmla="*/ 0 h 273"/>
              <a:gd name="T2" fmla="*/ 272 w 272"/>
              <a:gd name="T3" fmla="*/ 0 h 273"/>
              <a:gd name="T4" fmla="*/ 136 w 272"/>
              <a:gd name="T5" fmla="*/ 273 h 273"/>
              <a:gd name="T6" fmla="*/ 0 w 272"/>
              <a:gd name="T7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3">
                <a:moveTo>
                  <a:pt x="0" y="0"/>
                </a:moveTo>
                <a:lnTo>
                  <a:pt x="272" y="0"/>
                </a:lnTo>
                <a:lnTo>
                  <a:pt x="136" y="27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7195" name="Freeform 91"/>
          <p:cNvSpPr>
            <a:spLocks/>
          </p:cNvSpPr>
          <p:nvPr/>
        </p:nvSpPr>
        <p:spPr bwMode="auto">
          <a:xfrm>
            <a:off x="7389813" y="268287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7196" name="Oval 92"/>
          <p:cNvSpPr>
            <a:spLocks noChangeArrowheads="1"/>
          </p:cNvSpPr>
          <p:nvPr/>
        </p:nvSpPr>
        <p:spPr bwMode="auto">
          <a:xfrm>
            <a:off x="4256088" y="4949825"/>
            <a:ext cx="228600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7197" name="Freeform 93"/>
          <p:cNvSpPr>
            <a:spLocks/>
          </p:cNvSpPr>
          <p:nvPr/>
        </p:nvSpPr>
        <p:spPr bwMode="auto">
          <a:xfrm>
            <a:off x="6537325" y="298291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7198" name="Freeform 94"/>
          <p:cNvSpPr>
            <a:spLocks/>
          </p:cNvSpPr>
          <p:nvPr/>
        </p:nvSpPr>
        <p:spPr bwMode="auto">
          <a:xfrm>
            <a:off x="4268788" y="2166938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7199" name="Line 95"/>
          <p:cNvSpPr>
            <a:spLocks noChangeShapeType="1"/>
          </p:cNvSpPr>
          <p:nvPr/>
        </p:nvSpPr>
        <p:spPr bwMode="auto">
          <a:xfrm flipV="1">
            <a:off x="5400675" y="3983038"/>
            <a:ext cx="84138" cy="14446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200" name="Freeform 96"/>
          <p:cNvSpPr>
            <a:spLocks/>
          </p:cNvSpPr>
          <p:nvPr/>
        </p:nvSpPr>
        <p:spPr bwMode="auto">
          <a:xfrm>
            <a:off x="5413375" y="3927475"/>
            <a:ext cx="152400" cy="96838"/>
          </a:xfrm>
          <a:custGeom>
            <a:avLst/>
            <a:gdLst>
              <a:gd name="T0" fmla="*/ 190 w 190"/>
              <a:gd name="T1" fmla="*/ 104 h 121"/>
              <a:gd name="T2" fmla="*/ 180 w 190"/>
              <a:gd name="T3" fmla="*/ 121 h 121"/>
              <a:gd name="T4" fmla="*/ 0 w 190"/>
              <a:gd name="T5" fmla="*/ 17 h 121"/>
              <a:gd name="T6" fmla="*/ 11 w 190"/>
              <a:gd name="T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0" h="121">
                <a:moveTo>
                  <a:pt x="190" y="104"/>
                </a:moveTo>
                <a:lnTo>
                  <a:pt x="180" y="121"/>
                </a:lnTo>
                <a:lnTo>
                  <a:pt x="0" y="17"/>
                </a:lnTo>
                <a:lnTo>
                  <a:pt x="11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201" name="Line 97"/>
          <p:cNvSpPr>
            <a:spLocks noChangeShapeType="1"/>
          </p:cNvSpPr>
          <p:nvPr/>
        </p:nvSpPr>
        <p:spPr bwMode="auto">
          <a:xfrm flipV="1">
            <a:off x="4440238" y="4522788"/>
            <a:ext cx="492125" cy="46196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202" name="Freeform 98"/>
          <p:cNvSpPr>
            <a:spLocks/>
          </p:cNvSpPr>
          <p:nvPr/>
        </p:nvSpPr>
        <p:spPr bwMode="auto">
          <a:xfrm>
            <a:off x="4876800" y="4452938"/>
            <a:ext cx="125413" cy="130175"/>
          </a:xfrm>
          <a:custGeom>
            <a:avLst/>
            <a:gdLst>
              <a:gd name="T0" fmla="*/ 157 w 157"/>
              <a:gd name="T1" fmla="*/ 151 h 163"/>
              <a:gd name="T2" fmla="*/ 142 w 157"/>
              <a:gd name="T3" fmla="*/ 163 h 163"/>
              <a:gd name="T4" fmla="*/ 0 w 157"/>
              <a:gd name="T5" fmla="*/ 13 h 163"/>
              <a:gd name="T6" fmla="*/ 15 w 157"/>
              <a:gd name="T7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7" h="163">
                <a:moveTo>
                  <a:pt x="157" y="151"/>
                </a:moveTo>
                <a:lnTo>
                  <a:pt x="142" y="163"/>
                </a:lnTo>
                <a:lnTo>
                  <a:pt x="0" y="13"/>
                </a:lnTo>
                <a:lnTo>
                  <a:pt x="15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203" name="Freeform 99"/>
          <p:cNvSpPr>
            <a:spLocks/>
          </p:cNvSpPr>
          <p:nvPr/>
        </p:nvSpPr>
        <p:spPr bwMode="auto">
          <a:xfrm>
            <a:off x="4079875" y="4127500"/>
            <a:ext cx="265113" cy="119063"/>
          </a:xfrm>
          <a:custGeom>
            <a:avLst/>
            <a:gdLst>
              <a:gd name="T0" fmla="*/ 331 w 331"/>
              <a:gd name="T1" fmla="*/ 0 h 150"/>
              <a:gd name="T2" fmla="*/ 226 w 331"/>
              <a:gd name="T3" fmla="*/ 150 h 150"/>
              <a:gd name="T4" fmla="*/ 0 w 331"/>
              <a:gd name="T5" fmla="*/ 31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1" h="150">
                <a:moveTo>
                  <a:pt x="331" y="0"/>
                </a:moveTo>
                <a:lnTo>
                  <a:pt x="226" y="150"/>
                </a:lnTo>
                <a:lnTo>
                  <a:pt x="0" y="31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204" name="Freeform 100"/>
          <p:cNvSpPr>
            <a:spLocks/>
          </p:cNvSpPr>
          <p:nvPr/>
        </p:nvSpPr>
        <p:spPr bwMode="auto">
          <a:xfrm>
            <a:off x="4029075" y="4071938"/>
            <a:ext cx="88900" cy="153987"/>
          </a:xfrm>
          <a:custGeom>
            <a:avLst/>
            <a:gdLst>
              <a:gd name="T0" fmla="*/ 96 w 112"/>
              <a:gd name="T1" fmla="*/ 0 h 192"/>
              <a:gd name="T2" fmla="*/ 112 w 112"/>
              <a:gd name="T3" fmla="*/ 8 h 192"/>
              <a:gd name="T4" fmla="*/ 16 w 112"/>
              <a:gd name="T5" fmla="*/ 192 h 192"/>
              <a:gd name="T6" fmla="*/ 0 w 112"/>
              <a:gd name="T7" fmla="*/ 183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" h="192">
                <a:moveTo>
                  <a:pt x="96" y="0"/>
                </a:moveTo>
                <a:lnTo>
                  <a:pt x="112" y="8"/>
                </a:lnTo>
                <a:lnTo>
                  <a:pt x="16" y="192"/>
                </a:lnTo>
                <a:lnTo>
                  <a:pt x="0" y="183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205" name="Freeform 101"/>
          <p:cNvSpPr>
            <a:spLocks/>
          </p:cNvSpPr>
          <p:nvPr/>
        </p:nvSpPr>
        <p:spPr bwMode="auto">
          <a:xfrm>
            <a:off x="4681538" y="4127500"/>
            <a:ext cx="179387" cy="119063"/>
          </a:xfrm>
          <a:custGeom>
            <a:avLst/>
            <a:gdLst>
              <a:gd name="T0" fmla="*/ 225 w 225"/>
              <a:gd name="T1" fmla="*/ 0 h 150"/>
              <a:gd name="T2" fmla="*/ 165 w 225"/>
              <a:gd name="T3" fmla="*/ 150 h 150"/>
              <a:gd name="T4" fmla="*/ 0 w 225"/>
              <a:gd name="T5" fmla="*/ 45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" h="150">
                <a:moveTo>
                  <a:pt x="225" y="0"/>
                </a:moveTo>
                <a:lnTo>
                  <a:pt x="165" y="150"/>
                </a:lnTo>
                <a:lnTo>
                  <a:pt x="0" y="45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206" name="Freeform 102"/>
          <p:cNvSpPr>
            <a:spLocks/>
          </p:cNvSpPr>
          <p:nvPr/>
        </p:nvSpPr>
        <p:spPr bwMode="auto">
          <a:xfrm>
            <a:off x="4624388" y="4084638"/>
            <a:ext cx="100012" cy="149225"/>
          </a:xfrm>
          <a:custGeom>
            <a:avLst/>
            <a:gdLst>
              <a:gd name="T0" fmla="*/ 108 w 125"/>
              <a:gd name="T1" fmla="*/ 0 h 186"/>
              <a:gd name="T2" fmla="*/ 125 w 125"/>
              <a:gd name="T3" fmla="*/ 11 h 186"/>
              <a:gd name="T4" fmla="*/ 16 w 125"/>
              <a:gd name="T5" fmla="*/ 186 h 186"/>
              <a:gd name="T6" fmla="*/ 0 w 125"/>
              <a:gd name="T7" fmla="*/ 176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" h="186">
                <a:moveTo>
                  <a:pt x="108" y="0"/>
                </a:moveTo>
                <a:lnTo>
                  <a:pt x="125" y="11"/>
                </a:lnTo>
                <a:lnTo>
                  <a:pt x="16" y="186"/>
                </a:lnTo>
                <a:lnTo>
                  <a:pt x="0" y="176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207" name="Freeform 103"/>
          <p:cNvSpPr>
            <a:spLocks/>
          </p:cNvSpPr>
          <p:nvPr/>
        </p:nvSpPr>
        <p:spPr bwMode="auto">
          <a:xfrm>
            <a:off x="3155950" y="4140200"/>
            <a:ext cx="168275" cy="84138"/>
          </a:xfrm>
          <a:custGeom>
            <a:avLst/>
            <a:gdLst>
              <a:gd name="T0" fmla="*/ 211 w 211"/>
              <a:gd name="T1" fmla="*/ 0 h 105"/>
              <a:gd name="T2" fmla="*/ 121 w 211"/>
              <a:gd name="T3" fmla="*/ 105 h 105"/>
              <a:gd name="T4" fmla="*/ 0 w 211"/>
              <a:gd name="T5" fmla="*/ 1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" h="105">
                <a:moveTo>
                  <a:pt x="211" y="0"/>
                </a:moveTo>
                <a:lnTo>
                  <a:pt x="121" y="105"/>
                </a:lnTo>
                <a:lnTo>
                  <a:pt x="0" y="15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208" name="Freeform 104"/>
          <p:cNvSpPr>
            <a:spLocks/>
          </p:cNvSpPr>
          <p:nvPr/>
        </p:nvSpPr>
        <p:spPr bwMode="auto">
          <a:xfrm>
            <a:off x="3094038" y="4076700"/>
            <a:ext cx="109537" cy="141288"/>
          </a:xfrm>
          <a:custGeom>
            <a:avLst/>
            <a:gdLst>
              <a:gd name="T0" fmla="*/ 121 w 138"/>
              <a:gd name="T1" fmla="*/ 0 h 177"/>
              <a:gd name="T2" fmla="*/ 138 w 138"/>
              <a:gd name="T3" fmla="*/ 10 h 177"/>
              <a:gd name="T4" fmla="*/ 17 w 138"/>
              <a:gd name="T5" fmla="*/ 177 h 177"/>
              <a:gd name="T6" fmla="*/ 0 w 138"/>
              <a:gd name="T7" fmla="*/ 167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8" h="177">
                <a:moveTo>
                  <a:pt x="121" y="0"/>
                </a:moveTo>
                <a:lnTo>
                  <a:pt x="138" y="10"/>
                </a:lnTo>
                <a:lnTo>
                  <a:pt x="17" y="177"/>
                </a:lnTo>
                <a:lnTo>
                  <a:pt x="0" y="167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209" name="Freeform 105"/>
          <p:cNvSpPr>
            <a:spLocks/>
          </p:cNvSpPr>
          <p:nvPr/>
        </p:nvSpPr>
        <p:spPr bwMode="auto">
          <a:xfrm>
            <a:off x="3648075" y="4140200"/>
            <a:ext cx="157163" cy="84138"/>
          </a:xfrm>
          <a:custGeom>
            <a:avLst/>
            <a:gdLst>
              <a:gd name="T0" fmla="*/ 195 w 195"/>
              <a:gd name="T1" fmla="*/ 0 h 105"/>
              <a:gd name="T2" fmla="*/ 149 w 195"/>
              <a:gd name="T3" fmla="*/ 105 h 105"/>
              <a:gd name="T4" fmla="*/ 0 w 195"/>
              <a:gd name="T5" fmla="*/ 1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" h="105">
                <a:moveTo>
                  <a:pt x="195" y="0"/>
                </a:moveTo>
                <a:lnTo>
                  <a:pt x="149" y="105"/>
                </a:lnTo>
                <a:lnTo>
                  <a:pt x="0" y="15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7210" name="Freeform 106"/>
          <p:cNvSpPr>
            <a:spLocks/>
          </p:cNvSpPr>
          <p:nvPr/>
        </p:nvSpPr>
        <p:spPr bwMode="auto">
          <a:xfrm>
            <a:off x="3594100" y="4073525"/>
            <a:ext cx="96838" cy="149225"/>
          </a:xfrm>
          <a:custGeom>
            <a:avLst/>
            <a:gdLst>
              <a:gd name="T0" fmla="*/ 105 w 121"/>
              <a:gd name="T1" fmla="*/ 0 h 186"/>
              <a:gd name="T2" fmla="*/ 121 w 121"/>
              <a:gd name="T3" fmla="*/ 10 h 186"/>
              <a:gd name="T4" fmla="*/ 17 w 121"/>
              <a:gd name="T5" fmla="*/ 186 h 186"/>
              <a:gd name="T6" fmla="*/ 0 w 121"/>
              <a:gd name="T7" fmla="*/ 175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" h="186">
                <a:moveTo>
                  <a:pt x="105" y="0"/>
                </a:moveTo>
                <a:lnTo>
                  <a:pt x="121" y="10"/>
                </a:lnTo>
                <a:lnTo>
                  <a:pt x="17" y="186"/>
                </a:lnTo>
                <a:lnTo>
                  <a:pt x="0" y="175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31913"/>
            <a:ext cx="8305800" cy="567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670175" y="161925"/>
            <a:ext cx="42037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"SLIDE" PASS PROTECTION</a:t>
            </a:r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670175" y="473075"/>
            <a:ext cx="26939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with a "LION" Call.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0A6D-AF80-40C7-99C9-5C4D867E38B8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21420-2B54-49B5-89C7-ECBB38403905}" type="slidenum">
              <a:rPr lang="en-US"/>
              <a:pPr/>
              <a:t>3</a:t>
            </a:fld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the event that there is a seventh rusher that we cannot account for, the QB will throw to one of the built-in hot routes.</a:t>
            </a:r>
          </a:p>
          <a:p>
            <a:r>
              <a:rPr lang="en-US"/>
              <a:t>Due to the lack of defenders in coverage downfield, there is an excellent chance of gaining big yardage after the catch.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685800" y="6096000"/>
            <a:ext cx="710088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00"/>
                </a:solidFill>
              </a:rPr>
              <a:t>NEAR  RIGHT 339 F SWING (with a RAM call made at the L.O.S.) </a:t>
            </a:r>
            <a:endParaRPr 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4524375" y="5748338"/>
            <a:ext cx="3048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00"/>
                </a:solidFill>
              </a:rPr>
              <a:t>H</a:t>
            </a:r>
            <a:endParaRPr lang="en-US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5467350" y="5060950"/>
            <a:ext cx="261938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1862138" y="3748088"/>
            <a:ext cx="236537" cy="236537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3409950" y="3354388"/>
            <a:ext cx="319088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79880" name="Oval 8"/>
          <p:cNvSpPr>
            <a:spLocks noChangeArrowheads="1"/>
          </p:cNvSpPr>
          <p:nvPr/>
        </p:nvSpPr>
        <p:spPr bwMode="auto">
          <a:xfrm>
            <a:off x="3446463" y="3748088"/>
            <a:ext cx="236537" cy="236537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4154488" y="3373438"/>
            <a:ext cx="319087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00"/>
                </a:solidFill>
              </a:rPr>
              <a:t>T</a:t>
            </a:r>
            <a:endParaRPr lang="en-US"/>
          </a:p>
        </p:txBody>
      </p:sp>
      <p:sp>
        <p:nvSpPr>
          <p:cNvPr id="79882" name="Oval 10"/>
          <p:cNvSpPr>
            <a:spLocks noChangeArrowheads="1"/>
          </p:cNvSpPr>
          <p:nvPr/>
        </p:nvSpPr>
        <p:spPr bwMode="auto">
          <a:xfrm>
            <a:off x="3975100" y="3748088"/>
            <a:ext cx="236538" cy="236537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9883" name="Rectangle 11"/>
          <p:cNvSpPr>
            <a:spLocks noChangeArrowheads="1"/>
          </p:cNvSpPr>
          <p:nvPr/>
        </p:nvSpPr>
        <p:spPr bwMode="auto">
          <a:xfrm>
            <a:off x="5303838" y="3354388"/>
            <a:ext cx="319087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00"/>
                </a:solidFill>
              </a:rPr>
              <a:t>T</a:t>
            </a:r>
            <a:endParaRPr lang="en-US"/>
          </a:p>
        </p:txBody>
      </p:sp>
      <p:sp>
        <p:nvSpPr>
          <p:cNvPr id="79884" name="Rectangle 12"/>
          <p:cNvSpPr>
            <a:spLocks noChangeArrowheads="1"/>
          </p:cNvSpPr>
          <p:nvPr/>
        </p:nvSpPr>
        <p:spPr bwMode="auto">
          <a:xfrm>
            <a:off x="4502150" y="3748088"/>
            <a:ext cx="236538" cy="236537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4502150" y="3748088"/>
            <a:ext cx="217488" cy="2174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V="1">
            <a:off x="4502150" y="3748088"/>
            <a:ext cx="217488" cy="2174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887" name="Rectangle 15"/>
          <p:cNvSpPr>
            <a:spLocks noChangeArrowheads="1"/>
          </p:cNvSpPr>
          <p:nvPr/>
        </p:nvSpPr>
        <p:spPr bwMode="auto">
          <a:xfrm>
            <a:off x="3673475" y="3014663"/>
            <a:ext cx="41592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79888" name="Oval 16"/>
          <p:cNvSpPr>
            <a:spLocks noChangeArrowheads="1"/>
          </p:cNvSpPr>
          <p:nvPr/>
        </p:nvSpPr>
        <p:spPr bwMode="auto">
          <a:xfrm>
            <a:off x="5011738" y="3748088"/>
            <a:ext cx="236537" cy="236537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4616450" y="3014663"/>
            <a:ext cx="40005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79890" name="Oval 18"/>
          <p:cNvSpPr>
            <a:spLocks noChangeArrowheads="1"/>
          </p:cNvSpPr>
          <p:nvPr/>
        </p:nvSpPr>
        <p:spPr bwMode="auto">
          <a:xfrm>
            <a:off x="5540375" y="3748088"/>
            <a:ext cx="234950" cy="236537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9891" name="Arc 19"/>
          <p:cNvSpPr>
            <a:spLocks/>
          </p:cNvSpPr>
          <p:nvPr/>
        </p:nvSpPr>
        <p:spPr bwMode="auto">
          <a:xfrm>
            <a:off x="5540375" y="3748088"/>
            <a:ext cx="117475" cy="23653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21600"/>
              <a:gd name="T1" fmla="*/ 43200 h 43200"/>
              <a:gd name="T2" fmla="*/ 21600 w 21600"/>
              <a:gd name="T3" fmla="*/ 0 h 43200"/>
              <a:gd name="T4" fmla="*/ 2160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1600" h="43200" stroke="0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5549900" y="2995613"/>
            <a:ext cx="287338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00"/>
                </a:solidFill>
              </a:rPr>
              <a:t>S</a:t>
            </a:r>
            <a:endParaRPr lang="en-US"/>
          </a:p>
        </p:txBody>
      </p:sp>
      <p:sp>
        <p:nvSpPr>
          <p:cNvPr id="79893" name="Oval 21"/>
          <p:cNvSpPr>
            <a:spLocks noChangeArrowheads="1"/>
          </p:cNvSpPr>
          <p:nvPr/>
        </p:nvSpPr>
        <p:spPr bwMode="auto">
          <a:xfrm>
            <a:off x="6067425" y="3748088"/>
            <a:ext cx="236538" cy="236537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9894" name="Rectangle 22"/>
          <p:cNvSpPr>
            <a:spLocks noChangeArrowheads="1"/>
          </p:cNvSpPr>
          <p:nvPr/>
        </p:nvSpPr>
        <p:spPr bwMode="auto">
          <a:xfrm>
            <a:off x="6257925" y="3354388"/>
            <a:ext cx="319088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79895" name="Rectangle 23"/>
          <p:cNvSpPr>
            <a:spLocks noChangeArrowheads="1"/>
          </p:cNvSpPr>
          <p:nvPr/>
        </p:nvSpPr>
        <p:spPr bwMode="auto">
          <a:xfrm>
            <a:off x="4391025" y="4032250"/>
            <a:ext cx="5461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00"/>
                </a:solidFill>
              </a:rPr>
              <a:t>QB</a:t>
            </a:r>
            <a:endParaRPr lang="en-US"/>
          </a:p>
        </p:txBody>
      </p:sp>
      <p:sp>
        <p:nvSpPr>
          <p:cNvPr id="79896" name="Rectangle 24"/>
          <p:cNvSpPr>
            <a:spLocks noChangeArrowheads="1"/>
          </p:cNvSpPr>
          <p:nvPr/>
        </p:nvSpPr>
        <p:spPr bwMode="auto">
          <a:xfrm>
            <a:off x="1355725" y="2466975"/>
            <a:ext cx="33496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00"/>
                </a:solidFill>
              </a:rPr>
              <a:t>C</a:t>
            </a:r>
            <a:endParaRPr lang="en-US"/>
          </a:p>
        </p:txBody>
      </p:sp>
      <p:sp>
        <p:nvSpPr>
          <p:cNvPr id="79897" name="Oval 25"/>
          <p:cNvSpPr>
            <a:spLocks noChangeArrowheads="1"/>
          </p:cNvSpPr>
          <p:nvPr/>
        </p:nvSpPr>
        <p:spPr bwMode="auto">
          <a:xfrm>
            <a:off x="5426075" y="4805363"/>
            <a:ext cx="236538" cy="236537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9898" name="Rectangle 26"/>
          <p:cNvSpPr>
            <a:spLocks noChangeArrowheads="1"/>
          </p:cNvSpPr>
          <p:nvPr/>
        </p:nvSpPr>
        <p:spPr bwMode="auto">
          <a:xfrm>
            <a:off x="7916863" y="2466975"/>
            <a:ext cx="334962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00"/>
                </a:solidFill>
              </a:rPr>
              <a:t>C</a:t>
            </a:r>
            <a:endParaRPr lang="en-US"/>
          </a:p>
        </p:txBody>
      </p:sp>
      <p:sp>
        <p:nvSpPr>
          <p:cNvPr id="79899" name="Oval 27"/>
          <p:cNvSpPr>
            <a:spLocks noChangeArrowheads="1"/>
          </p:cNvSpPr>
          <p:nvPr/>
        </p:nvSpPr>
        <p:spPr bwMode="auto">
          <a:xfrm>
            <a:off x="4502150" y="5502275"/>
            <a:ext cx="236538" cy="236538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9900" name="Rectangle 28"/>
          <p:cNvSpPr>
            <a:spLocks noChangeArrowheads="1"/>
          </p:cNvSpPr>
          <p:nvPr/>
        </p:nvSpPr>
        <p:spPr bwMode="auto">
          <a:xfrm>
            <a:off x="4862513" y="1806575"/>
            <a:ext cx="465137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00"/>
                </a:solidFill>
              </a:rPr>
              <a:t>FS</a:t>
            </a:r>
            <a:endParaRPr lang="en-US"/>
          </a:p>
        </p:txBody>
      </p:sp>
      <p:sp>
        <p:nvSpPr>
          <p:cNvPr id="79901" name="Oval 29"/>
          <p:cNvSpPr>
            <a:spLocks noChangeArrowheads="1"/>
          </p:cNvSpPr>
          <p:nvPr/>
        </p:nvSpPr>
        <p:spPr bwMode="auto">
          <a:xfrm>
            <a:off x="7292975" y="4032250"/>
            <a:ext cx="236538" cy="236538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9902" name="Rectangle 30"/>
          <p:cNvSpPr>
            <a:spLocks noChangeArrowheads="1"/>
          </p:cNvSpPr>
          <p:nvPr/>
        </p:nvSpPr>
        <p:spPr bwMode="auto">
          <a:xfrm>
            <a:off x="6435725" y="2693988"/>
            <a:ext cx="449263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00"/>
                </a:solidFill>
              </a:rPr>
              <a:t>SS</a:t>
            </a:r>
            <a:endParaRPr lang="en-US"/>
          </a:p>
        </p:txBody>
      </p:sp>
      <p:sp>
        <p:nvSpPr>
          <p:cNvPr id="79903" name="Line 31"/>
          <p:cNvSpPr>
            <a:spLocks noChangeShapeType="1"/>
          </p:cNvSpPr>
          <p:nvPr/>
        </p:nvSpPr>
        <p:spPr bwMode="auto">
          <a:xfrm>
            <a:off x="5664200" y="4908550"/>
            <a:ext cx="1227138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904" name="Arc 32"/>
          <p:cNvSpPr>
            <a:spLocks/>
          </p:cNvSpPr>
          <p:nvPr/>
        </p:nvSpPr>
        <p:spPr bwMode="auto">
          <a:xfrm>
            <a:off x="6891338" y="4305300"/>
            <a:ext cx="792162" cy="622300"/>
          </a:xfrm>
          <a:custGeom>
            <a:avLst/>
            <a:gdLst>
              <a:gd name="G0" fmla="+- 271 0 0"/>
              <a:gd name="G1" fmla="+- 344 0 0"/>
              <a:gd name="G2" fmla="+- 21600 0 0"/>
              <a:gd name="T0" fmla="*/ 21868 w 21871"/>
              <a:gd name="T1" fmla="*/ 0 h 21944"/>
              <a:gd name="T2" fmla="*/ 0 w 21871"/>
              <a:gd name="T3" fmla="*/ 21942 h 21944"/>
              <a:gd name="T4" fmla="*/ 271 w 21871"/>
              <a:gd name="T5" fmla="*/ 344 h 21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71" h="21944" fill="none" extrusionOk="0">
                <a:moveTo>
                  <a:pt x="21868" y="-1"/>
                </a:moveTo>
                <a:cubicBezTo>
                  <a:pt x="21870" y="114"/>
                  <a:pt x="21871" y="229"/>
                  <a:pt x="21871" y="344"/>
                </a:cubicBezTo>
                <a:cubicBezTo>
                  <a:pt x="21871" y="12273"/>
                  <a:pt x="12200" y="21944"/>
                  <a:pt x="271" y="21944"/>
                </a:cubicBezTo>
                <a:cubicBezTo>
                  <a:pt x="180" y="21944"/>
                  <a:pt x="90" y="21943"/>
                  <a:pt x="-1" y="21942"/>
                </a:cubicBezTo>
              </a:path>
              <a:path w="21871" h="21944" stroke="0" extrusionOk="0">
                <a:moveTo>
                  <a:pt x="21868" y="-1"/>
                </a:moveTo>
                <a:cubicBezTo>
                  <a:pt x="21870" y="114"/>
                  <a:pt x="21871" y="229"/>
                  <a:pt x="21871" y="344"/>
                </a:cubicBezTo>
                <a:cubicBezTo>
                  <a:pt x="21871" y="12273"/>
                  <a:pt x="12200" y="21944"/>
                  <a:pt x="271" y="21944"/>
                </a:cubicBezTo>
                <a:cubicBezTo>
                  <a:pt x="180" y="21944"/>
                  <a:pt x="90" y="21943"/>
                  <a:pt x="-1" y="21942"/>
                </a:cubicBezTo>
                <a:lnTo>
                  <a:pt x="271" y="344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905" name="Freeform 33"/>
          <p:cNvSpPr>
            <a:spLocks/>
          </p:cNvSpPr>
          <p:nvPr/>
        </p:nvSpPr>
        <p:spPr bwMode="auto">
          <a:xfrm>
            <a:off x="7573963" y="4305300"/>
            <a:ext cx="179387" cy="244475"/>
          </a:xfrm>
          <a:custGeom>
            <a:avLst/>
            <a:gdLst>
              <a:gd name="T0" fmla="*/ 112 w 225"/>
              <a:gd name="T1" fmla="*/ 0 h 307"/>
              <a:gd name="T2" fmla="*/ 0 w 225"/>
              <a:gd name="T3" fmla="*/ 307 h 307"/>
              <a:gd name="T4" fmla="*/ 225 w 225"/>
              <a:gd name="T5" fmla="*/ 307 h 307"/>
              <a:gd name="T6" fmla="*/ 112 w 225"/>
              <a:gd name="T7" fmla="*/ 0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5" h="307">
                <a:moveTo>
                  <a:pt x="112" y="0"/>
                </a:moveTo>
                <a:lnTo>
                  <a:pt x="0" y="307"/>
                </a:lnTo>
                <a:lnTo>
                  <a:pt x="225" y="307"/>
                </a:lnTo>
                <a:lnTo>
                  <a:pt x="112" y="0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9906" name="Arc 34"/>
          <p:cNvSpPr>
            <a:spLocks/>
          </p:cNvSpPr>
          <p:nvPr/>
        </p:nvSpPr>
        <p:spPr bwMode="auto">
          <a:xfrm>
            <a:off x="4624388" y="3656013"/>
            <a:ext cx="180975" cy="103187"/>
          </a:xfrm>
          <a:custGeom>
            <a:avLst/>
            <a:gdLst>
              <a:gd name="G0" fmla="+- 1544 0 0"/>
              <a:gd name="G1" fmla="+- 2493 0 0"/>
              <a:gd name="G2" fmla="+- 21600 0 0"/>
              <a:gd name="T0" fmla="*/ 23000 w 23144"/>
              <a:gd name="T1" fmla="*/ 0 h 24093"/>
              <a:gd name="T2" fmla="*/ 0 w 23144"/>
              <a:gd name="T3" fmla="*/ 24038 h 24093"/>
              <a:gd name="T4" fmla="*/ 1544 w 23144"/>
              <a:gd name="T5" fmla="*/ 2493 h 24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144" h="24093" fill="none" extrusionOk="0">
                <a:moveTo>
                  <a:pt x="22999" y="0"/>
                </a:moveTo>
                <a:cubicBezTo>
                  <a:pt x="23095" y="827"/>
                  <a:pt x="23144" y="1659"/>
                  <a:pt x="23144" y="2493"/>
                </a:cubicBezTo>
                <a:cubicBezTo>
                  <a:pt x="23144" y="14422"/>
                  <a:pt x="13473" y="24093"/>
                  <a:pt x="1544" y="24093"/>
                </a:cubicBezTo>
                <a:cubicBezTo>
                  <a:pt x="1028" y="24093"/>
                  <a:pt x="513" y="24074"/>
                  <a:pt x="0" y="24037"/>
                </a:cubicBezTo>
              </a:path>
              <a:path w="23144" h="24093" stroke="0" extrusionOk="0">
                <a:moveTo>
                  <a:pt x="22999" y="0"/>
                </a:moveTo>
                <a:cubicBezTo>
                  <a:pt x="23095" y="827"/>
                  <a:pt x="23144" y="1659"/>
                  <a:pt x="23144" y="2493"/>
                </a:cubicBezTo>
                <a:cubicBezTo>
                  <a:pt x="23144" y="14422"/>
                  <a:pt x="13473" y="24093"/>
                  <a:pt x="1544" y="24093"/>
                </a:cubicBezTo>
                <a:cubicBezTo>
                  <a:pt x="1028" y="24093"/>
                  <a:pt x="513" y="24074"/>
                  <a:pt x="0" y="24037"/>
                </a:cubicBezTo>
                <a:lnTo>
                  <a:pt x="1544" y="2493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907" name="Rectangle 35"/>
          <p:cNvSpPr>
            <a:spLocks noChangeArrowheads="1"/>
          </p:cNvSpPr>
          <p:nvPr/>
        </p:nvSpPr>
        <p:spPr bwMode="auto">
          <a:xfrm>
            <a:off x="4657725" y="3633788"/>
            <a:ext cx="258763" cy="23812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908" name="Arc 36"/>
          <p:cNvSpPr>
            <a:spLocks/>
          </p:cNvSpPr>
          <p:nvPr/>
        </p:nvSpPr>
        <p:spPr bwMode="auto">
          <a:xfrm>
            <a:off x="5132388" y="3662363"/>
            <a:ext cx="190500" cy="85725"/>
          </a:xfrm>
          <a:custGeom>
            <a:avLst/>
            <a:gdLst>
              <a:gd name="G0" fmla="+- 1507 0 0"/>
              <a:gd name="G1" fmla="+- 3057 0 0"/>
              <a:gd name="G2" fmla="+- 21600 0 0"/>
              <a:gd name="T0" fmla="*/ 22890 w 23107"/>
              <a:gd name="T1" fmla="*/ 0 h 24657"/>
              <a:gd name="T2" fmla="*/ 0 w 23107"/>
              <a:gd name="T3" fmla="*/ 24604 h 24657"/>
              <a:gd name="T4" fmla="*/ 1507 w 23107"/>
              <a:gd name="T5" fmla="*/ 3057 h 246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107" h="24657" fill="none" extrusionOk="0">
                <a:moveTo>
                  <a:pt x="22889" y="0"/>
                </a:moveTo>
                <a:cubicBezTo>
                  <a:pt x="23034" y="1012"/>
                  <a:pt x="23107" y="2034"/>
                  <a:pt x="23107" y="3057"/>
                </a:cubicBezTo>
                <a:cubicBezTo>
                  <a:pt x="23107" y="14986"/>
                  <a:pt x="13436" y="24657"/>
                  <a:pt x="1507" y="24657"/>
                </a:cubicBezTo>
                <a:cubicBezTo>
                  <a:pt x="1004" y="24657"/>
                  <a:pt x="501" y="24639"/>
                  <a:pt x="-1" y="24604"/>
                </a:cubicBezTo>
              </a:path>
              <a:path w="23107" h="24657" stroke="0" extrusionOk="0">
                <a:moveTo>
                  <a:pt x="22889" y="0"/>
                </a:moveTo>
                <a:cubicBezTo>
                  <a:pt x="23034" y="1012"/>
                  <a:pt x="23107" y="2034"/>
                  <a:pt x="23107" y="3057"/>
                </a:cubicBezTo>
                <a:cubicBezTo>
                  <a:pt x="23107" y="14986"/>
                  <a:pt x="13436" y="24657"/>
                  <a:pt x="1507" y="24657"/>
                </a:cubicBezTo>
                <a:cubicBezTo>
                  <a:pt x="1004" y="24657"/>
                  <a:pt x="501" y="24639"/>
                  <a:pt x="-1" y="24604"/>
                </a:cubicBezTo>
                <a:lnTo>
                  <a:pt x="1507" y="3057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909" name="Rectangle 37"/>
          <p:cNvSpPr>
            <a:spLocks noChangeArrowheads="1"/>
          </p:cNvSpPr>
          <p:nvPr/>
        </p:nvSpPr>
        <p:spPr bwMode="auto">
          <a:xfrm>
            <a:off x="5176838" y="3640138"/>
            <a:ext cx="255587" cy="23812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910" name="Arc 38"/>
          <p:cNvSpPr>
            <a:spLocks/>
          </p:cNvSpPr>
          <p:nvPr/>
        </p:nvSpPr>
        <p:spPr bwMode="auto">
          <a:xfrm>
            <a:off x="5668963" y="3662363"/>
            <a:ext cx="157162" cy="85725"/>
          </a:xfrm>
          <a:custGeom>
            <a:avLst/>
            <a:gdLst>
              <a:gd name="G0" fmla="+- 2194 0 0"/>
              <a:gd name="G1" fmla="+- 3170 0 0"/>
              <a:gd name="G2" fmla="+- 21600 0 0"/>
              <a:gd name="T0" fmla="*/ 23560 w 23794"/>
              <a:gd name="T1" fmla="*/ 0 h 24770"/>
              <a:gd name="T2" fmla="*/ 0 w 23794"/>
              <a:gd name="T3" fmla="*/ 24658 h 24770"/>
              <a:gd name="T4" fmla="*/ 2194 w 23794"/>
              <a:gd name="T5" fmla="*/ 3170 h 247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794" h="24770" fill="none" extrusionOk="0">
                <a:moveTo>
                  <a:pt x="23560" y="-1"/>
                </a:moveTo>
                <a:cubicBezTo>
                  <a:pt x="23715" y="1049"/>
                  <a:pt x="23794" y="2109"/>
                  <a:pt x="23794" y="3170"/>
                </a:cubicBezTo>
                <a:cubicBezTo>
                  <a:pt x="23794" y="15099"/>
                  <a:pt x="14123" y="24770"/>
                  <a:pt x="2194" y="24770"/>
                </a:cubicBezTo>
                <a:cubicBezTo>
                  <a:pt x="1461" y="24770"/>
                  <a:pt x="728" y="24732"/>
                  <a:pt x="-1" y="24658"/>
                </a:cubicBezTo>
              </a:path>
              <a:path w="23794" h="24770" stroke="0" extrusionOk="0">
                <a:moveTo>
                  <a:pt x="23560" y="-1"/>
                </a:moveTo>
                <a:cubicBezTo>
                  <a:pt x="23715" y="1049"/>
                  <a:pt x="23794" y="2109"/>
                  <a:pt x="23794" y="3170"/>
                </a:cubicBezTo>
                <a:cubicBezTo>
                  <a:pt x="23794" y="15099"/>
                  <a:pt x="14123" y="24770"/>
                  <a:pt x="2194" y="24770"/>
                </a:cubicBezTo>
                <a:cubicBezTo>
                  <a:pt x="1461" y="24770"/>
                  <a:pt x="728" y="24732"/>
                  <a:pt x="-1" y="24658"/>
                </a:cubicBezTo>
                <a:lnTo>
                  <a:pt x="2194" y="317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911" name="Rectangle 39"/>
          <p:cNvSpPr>
            <a:spLocks noChangeArrowheads="1"/>
          </p:cNvSpPr>
          <p:nvPr/>
        </p:nvSpPr>
        <p:spPr bwMode="auto">
          <a:xfrm>
            <a:off x="5678488" y="3640138"/>
            <a:ext cx="257175" cy="23812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912" name="Arc 40"/>
          <p:cNvSpPr>
            <a:spLocks/>
          </p:cNvSpPr>
          <p:nvPr/>
        </p:nvSpPr>
        <p:spPr bwMode="auto">
          <a:xfrm>
            <a:off x="4087813" y="3662363"/>
            <a:ext cx="171450" cy="107950"/>
          </a:xfrm>
          <a:custGeom>
            <a:avLst/>
            <a:gdLst>
              <a:gd name="G0" fmla="+- 1621 0 0"/>
              <a:gd name="G1" fmla="+- 2798 0 0"/>
              <a:gd name="G2" fmla="+- 21600 0 0"/>
              <a:gd name="T0" fmla="*/ 23039 w 23221"/>
              <a:gd name="T1" fmla="*/ 0 h 24398"/>
              <a:gd name="T2" fmla="*/ 0 w 23221"/>
              <a:gd name="T3" fmla="*/ 24337 h 24398"/>
              <a:gd name="T4" fmla="*/ 1621 w 23221"/>
              <a:gd name="T5" fmla="*/ 2798 h 24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221" h="24398" fill="none" extrusionOk="0">
                <a:moveTo>
                  <a:pt x="23039" y="-1"/>
                </a:moveTo>
                <a:cubicBezTo>
                  <a:pt x="23160" y="927"/>
                  <a:pt x="23221" y="1862"/>
                  <a:pt x="23221" y="2798"/>
                </a:cubicBezTo>
                <a:cubicBezTo>
                  <a:pt x="23221" y="14727"/>
                  <a:pt x="13550" y="24398"/>
                  <a:pt x="1621" y="24398"/>
                </a:cubicBezTo>
                <a:cubicBezTo>
                  <a:pt x="1080" y="24398"/>
                  <a:pt x="539" y="24377"/>
                  <a:pt x="-1" y="24337"/>
                </a:cubicBezTo>
              </a:path>
              <a:path w="23221" h="24398" stroke="0" extrusionOk="0">
                <a:moveTo>
                  <a:pt x="23039" y="-1"/>
                </a:moveTo>
                <a:cubicBezTo>
                  <a:pt x="23160" y="927"/>
                  <a:pt x="23221" y="1862"/>
                  <a:pt x="23221" y="2798"/>
                </a:cubicBezTo>
                <a:cubicBezTo>
                  <a:pt x="23221" y="14727"/>
                  <a:pt x="13550" y="24398"/>
                  <a:pt x="1621" y="24398"/>
                </a:cubicBezTo>
                <a:cubicBezTo>
                  <a:pt x="1080" y="24398"/>
                  <a:pt x="539" y="24377"/>
                  <a:pt x="-1" y="24337"/>
                </a:cubicBezTo>
                <a:lnTo>
                  <a:pt x="1621" y="2798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913" name="Rectangle 41"/>
          <p:cNvSpPr>
            <a:spLocks noChangeArrowheads="1"/>
          </p:cNvSpPr>
          <p:nvPr/>
        </p:nvSpPr>
        <p:spPr bwMode="auto">
          <a:xfrm>
            <a:off x="4111625" y="3640138"/>
            <a:ext cx="257175" cy="23812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914" name="Arc 42"/>
          <p:cNvSpPr>
            <a:spLocks/>
          </p:cNvSpPr>
          <p:nvPr/>
        </p:nvSpPr>
        <p:spPr bwMode="auto">
          <a:xfrm>
            <a:off x="3486150" y="3644900"/>
            <a:ext cx="85725" cy="101600"/>
          </a:xfrm>
          <a:custGeom>
            <a:avLst/>
            <a:gdLst>
              <a:gd name="G0" fmla="+- 21600 0 0"/>
              <a:gd name="G1" fmla="+- 2165 0 0"/>
              <a:gd name="G2" fmla="+- 21600 0 0"/>
              <a:gd name="T0" fmla="*/ 18650 w 21600"/>
              <a:gd name="T1" fmla="*/ 23563 h 23563"/>
              <a:gd name="T2" fmla="*/ 109 w 21600"/>
              <a:gd name="T3" fmla="*/ 0 h 23563"/>
              <a:gd name="T4" fmla="*/ 21600 w 21600"/>
              <a:gd name="T5" fmla="*/ 2165 h 23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563" fill="none" extrusionOk="0">
                <a:moveTo>
                  <a:pt x="18650" y="23562"/>
                </a:moveTo>
                <a:cubicBezTo>
                  <a:pt x="7961" y="22089"/>
                  <a:pt x="0" y="12954"/>
                  <a:pt x="0" y="2165"/>
                </a:cubicBezTo>
                <a:cubicBezTo>
                  <a:pt x="-1" y="1441"/>
                  <a:pt x="36" y="719"/>
                  <a:pt x="108" y="-1"/>
                </a:cubicBezTo>
              </a:path>
              <a:path w="21600" h="23563" stroke="0" extrusionOk="0">
                <a:moveTo>
                  <a:pt x="18650" y="23562"/>
                </a:moveTo>
                <a:cubicBezTo>
                  <a:pt x="7961" y="22089"/>
                  <a:pt x="0" y="12954"/>
                  <a:pt x="0" y="2165"/>
                </a:cubicBezTo>
                <a:cubicBezTo>
                  <a:pt x="-1" y="1441"/>
                  <a:pt x="36" y="719"/>
                  <a:pt x="108" y="-1"/>
                </a:cubicBezTo>
                <a:lnTo>
                  <a:pt x="21600" y="2165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915" name="Rectangle 43"/>
          <p:cNvSpPr>
            <a:spLocks noChangeArrowheads="1"/>
          </p:cNvSpPr>
          <p:nvPr/>
        </p:nvSpPr>
        <p:spPr bwMode="auto">
          <a:xfrm>
            <a:off x="3357563" y="3621088"/>
            <a:ext cx="257175" cy="23812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916" name="Line 44"/>
          <p:cNvSpPr>
            <a:spLocks noChangeShapeType="1"/>
          </p:cNvSpPr>
          <p:nvPr/>
        </p:nvSpPr>
        <p:spPr bwMode="auto">
          <a:xfrm flipV="1">
            <a:off x="1968500" y="2495550"/>
            <a:ext cx="1588" cy="12636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917" name="Arc 45"/>
          <p:cNvSpPr>
            <a:spLocks/>
          </p:cNvSpPr>
          <p:nvPr/>
        </p:nvSpPr>
        <p:spPr bwMode="auto">
          <a:xfrm>
            <a:off x="1628775" y="2060575"/>
            <a:ext cx="358775" cy="444500"/>
          </a:xfrm>
          <a:custGeom>
            <a:avLst/>
            <a:gdLst>
              <a:gd name="G0" fmla="+- 588 0 0"/>
              <a:gd name="G1" fmla="+- 21600 0 0"/>
              <a:gd name="G2" fmla="+- 21600 0 0"/>
              <a:gd name="T0" fmla="*/ 0 w 22182"/>
              <a:gd name="T1" fmla="*/ 8 h 21600"/>
              <a:gd name="T2" fmla="*/ 22182 w 22182"/>
              <a:gd name="T3" fmla="*/ 21110 h 21600"/>
              <a:gd name="T4" fmla="*/ 588 w 2218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82" h="21600" fill="none" extrusionOk="0">
                <a:moveTo>
                  <a:pt x="0" y="8"/>
                </a:moveTo>
                <a:cubicBezTo>
                  <a:pt x="195" y="2"/>
                  <a:pt x="391" y="-1"/>
                  <a:pt x="588" y="0"/>
                </a:cubicBezTo>
                <a:cubicBezTo>
                  <a:pt x="12326" y="0"/>
                  <a:pt x="21916" y="9374"/>
                  <a:pt x="22182" y="21109"/>
                </a:cubicBezTo>
              </a:path>
              <a:path w="22182" h="21600" stroke="0" extrusionOk="0">
                <a:moveTo>
                  <a:pt x="0" y="8"/>
                </a:moveTo>
                <a:cubicBezTo>
                  <a:pt x="195" y="2"/>
                  <a:pt x="391" y="-1"/>
                  <a:pt x="588" y="0"/>
                </a:cubicBezTo>
                <a:cubicBezTo>
                  <a:pt x="12326" y="0"/>
                  <a:pt x="21916" y="9374"/>
                  <a:pt x="22182" y="21109"/>
                </a:cubicBezTo>
                <a:lnTo>
                  <a:pt x="588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918" name="Line 46"/>
          <p:cNvSpPr>
            <a:spLocks noChangeShapeType="1"/>
          </p:cNvSpPr>
          <p:nvPr/>
        </p:nvSpPr>
        <p:spPr bwMode="auto">
          <a:xfrm flipH="1">
            <a:off x="1139825" y="2060575"/>
            <a:ext cx="488950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919" name="Freeform 47"/>
          <p:cNvSpPr>
            <a:spLocks/>
          </p:cNvSpPr>
          <p:nvPr/>
        </p:nvSpPr>
        <p:spPr bwMode="auto">
          <a:xfrm>
            <a:off x="1139825" y="1971675"/>
            <a:ext cx="246063" cy="179388"/>
          </a:xfrm>
          <a:custGeom>
            <a:avLst/>
            <a:gdLst>
              <a:gd name="T0" fmla="*/ 0 w 309"/>
              <a:gd name="T1" fmla="*/ 113 h 225"/>
              <a:gd name="T2" fmla="*/ 309 w 309"/>
              <a:gd name="T3" fmla="*/ 225 h 225"/>
              <a:gd name="T4" fmla="*/ 309 w 309"/>
              <a:gd name="T5" fmla="*/ 0 h 225"/>
              <a:gd name="T6" fmla="*/ 0 w 309"/>
              <a:gd name="T7" fmla="*/ 113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9" h="225">
                <a:moveTo>
                  <a:pt x="0" y="113"/>
                </a:moveTo>
                <a:lnTo>
                  <a:pt x="309" y="225"/>
                </a:lnTo>
                <a:lnTo>
                  <a:pt x="309" y="0"/>
                </a:lnTo>
                <a:lnTo>
                  <a:pt x="0" y="113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9920" name="Arc 48"/>
          <p:cNvSpPr>
            <a:spLocks/>
          </p:cNvSpPr>
          <p:nvPr/>
        </p:nvSpPr>
        <p:spPr bwMode="auto">
          <a:xfrm>
            <a:off x="6080125" y="3476625"/>
            <a:ext cx="122238" cy="301625"/>
          </a:xfrm>
          <a:custGeom>
            <a:avLst/>
            <a:gdLst>
              <a:gd name="G0" fmla="+- 21600 0 0"/>
              <a:gd name="G1" fmla="+- 818 0 0"/>
              <a:gd name="G2" fmla="+- 21600 0 0"/>
              <a:gd name="T0" fmla="*/ 19489 w 21600"/>
              <a:gd name="T1" fmla="*/ 22315 h 22315"/>
              <a:gd name="T2" fmla="*/ 15 w 21600"/>
              <a:gd name="T3" fmla="*/ 0 h 22315"/>
              <a:gd name="T4" fmla="*/ 21600 w 21600"/>
              <a:gd name="T5" fmla="*/ 818 h 22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315" fill="none" extrusionOk="0">
                <a:moveTo>
                  <a:pt x="19489" y="22314"/>
                </a:moveTo>
                <a:cubicBezTo>
                  <a:pt x="8430" y="21228"/>
                  <a:pt x="0" y="11929"/>
                  <a:pt x="0" y="818"/>
                </a:cubicBezTo>
                <a:cubicBezTo>
                  <a:pt x="-1" y="545"/>
                  <a:pt x="5" y="272"/>
                  <a:pt x="15" y="0"/>
                </a:cubicBezTo>
              </a:path>
              <a:path w="21600" h="22315" stroke="0" extrusionOk="0">
                <a:moveTo>
                  <a:pt x="19489" y="22314"/>
                </a:moveTo>
                <a:cubicBezTo>
                  <a:pt x="8430" y="21228"/>
                  <a:pt x="0" y="11929"/>
                  <a:pt x="0" y="818"/>
                </a:cubicBezTo>
                <a:cubicBezTo>
                  <a:pt x="-1" y="545"/>
                  <a:pt x="5" y="272"/>
                  <a:pt x="15" y="0"/>
                </a:cubicBezTo>
                <a:lnTo>
                  <a:pt x="21600" y="818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921" name="Arc 49"/>
          <p:cNvSpPr>
            <a:spLocks/>
          </p:cNvSpPr>
          <p:nvPr/>
        </p:nvSpPr>
        <p:spPr bwMode="auto">
          <a:xfrm>
            <a:off x="6061075" y="2459038"/>
            <a:ext cx="28575" cy="982662"/>
          </a:xfrm>
          <a:custGeom>
            <a:avLst/>
            <a:gdLst>
              <a:gd name="G0" fmla="+- 21600 0 0"/>
              <a:gd name="G1" fmla="+- 200 0 0"/>
              <a:gd name="G2" fmla="+- 21600 0 0"/>
              <a:gd name="T0" fmla="*/ 14649 w 21600"/>
              <a:gd name="T1" fmla="*/ 20651 h 20651"/>
              <a:gd name="T2" fmla="*/ 1 w 21600"/>
              <a:gd name="T3" fmla="*/ 0 h 20651"/>
              <a:gd name="T4" fmla="*/ 21600 w 21600"/>
              <a:gd name="T5" fmla="*/ 200 h 20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51" fill="none" extrusionOk="0">
                <a:moveTo>
                  <a:pt x="14648" y="20651"/>
                </a:moveTo>
                <a:cubicBezTo>
                  <a:pt x="5890" y="17674"/>
                  <a:pt x="0" y="9450"/>
                  <a:pt x="0" y="200"/>
                </a:cubicBezTo>
                <a:cubicBezTo>
                  <a:pt x="-1" y="133"/>
                  <a:pt x="0" y="66"/>
                  <a:pt x="0" y="-1"/>
                </a:cubicBezTo>
              </a:path>
              <a:path w="21600" h="20651" stroke="0" extrusionOk="0">
                <a:moveTo>
                  <a:pt x="14648" y="20651"/>
                </a:moveTo>
                <a:cubicBezTo>
                  <a:pt x="5890" y="17674"/>
                  <a:pt x="0" y="9450"/>
                  <a:pt x="0" y="200"/>
                </a:cubicBezTo>
                <a:cubicBezTo>
                  <a:pt x="-1" y="133"/>
                  <a:pt x="0" y="66"/>
                  <a:pt x="0" y="-1"/>
                </a:cubicBezTo>
                <a:lnTo>
                  <a:pt x="21600" y="2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922" name="Arc 50"/>
          <p:cNvSpPr>
            <a:spLocks/>
          </p:cNvSpPr>
          <p:nvPr/>
        </p:nvSpPr>
        <p:spPr bwMode="auto">
          <a:xfrm>
            <a:off x="6062663" y="2197100"/>
            <a:ext cx="290512" cy="271463"/>
          </a:xfrm>
          <a:custGeom>
            <a:avLst/>
            <a:gdLst>
              <a:gd name="G0" fmla="+- 21587 0 0"/>
              <a:gd name="G1" fmla="+- 21584 0 0"/>
              <a:gd name="G2" fmla="+- 21600 0 0"/>
              <a:gd name="T0" fmla="*/ 0 w 21587"/>
              <a:gd name="T1" fmla="*/ 20831 h 21584"/>
              <a:gd name="T2" fmla="*/ 20766 w 21587"/>
              <a:gd name="T3" fmla="*/ 0 h 21584"/>
              <a:gd name="T4" fmla="*/ 21587 w 21587"/>
              <a:gd name="T5" fmla="*/ 21584 h 21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7" h="21584" fill="none" extrusionOk="0">
                <a:moveTo>
                  <a:pt x="0" y="20831"/>
                </a:moveTo>
                <a:cubicBezTo>
                  <a:pt x="394" y="9518"/>
                  <a:pt x="9455" y="429"/>
                  <a:pt x="20765" y="-1"/>
                </a:cubicBezTo>
              </a:path>
              <a:path w="21587" h="21584" stroke="0" extrusionOk="0">
                <a:moveTo>
                  <a:pt x="0" y="20831"/>
                </a:moveTo>
                <a:cubicBezTo>
                  <a:pt x="394" y="9518"/>
                  <a:pt x="9455" y="429"/>
                  <a:pt x="20765" y="-1"/>
                </a:cubicBezTo>
                <a:lnTo>
                  <a:pt x="21587" y="21584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923" name="Line 51"/>
          <p:cNvSpPr>
            <a:spLocks noChangeShapeType="1"/>
          </p:cNvSpPr>
          <p:nvPr/>
        </p:nvSpPr>
        <p:spPr bwMode="auto">
          <a:xfrm>
            <a:off x="6342063" y="2195513"/>
            <a:ext cx="700087" cy="174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924" name="Freeform 52"/>
          <p:cNvSpPr>
            <a:spLocks/>
          </p:cNvSpPr>
          <p:nvPr/>
        </p:nvSpPr>
        <p:spPr bwMode="auto">
          <a:xfrm>
            <a:off x="6794500" y="2119313"/>
            <a:ext cx="247650" cy="176212"/>
          </a:xfrm>
          <a:custGeom>
            <a:avLst/>
            <a:gdLst>
              <a:gd name="T0" fmla="*/ 312 w 312"/>
              <a:gd name="T1" fmla="*/ 119 h 222"/>
              <a:gd name="T2" fmla="*/ 4 w 312"/>
              <a:gd name="T3" fmla="*/ 0 h 222"/>
              <a:gd name="T4" fmla="*/ 0 w 312"/>
              <a:gd name="T5" fmla="*/ 222 h 222"/>
              <a:gd name="T6" fmla="*/ 312 w 312"/>
              <a:gd name="T7" fmla="*/ 119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2" h="222">
                <a:moveTo>
                  <a:pt x="312" y="119"/>
                </a:moveTo>
                <a:lnTo>
                  <a:pt x="4" y="0"/>
                </a:lnTo>
                <a:lnTo>
                  <a:pt x="0" y="222"/>
                </a:lnTo>
                <a:lnTo>
                  <a:pt x="312" y="11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9925" name="Arc 53"/>
          <p:cNvSpPr>
            <a:spLocks/>
          </p:cNvSpPr>
          <p:nvPr/>
        </p:nvSpPr>
        <p:spPr bwMode="auto">
          <a:xfrm>
            <a:off x="7418388" y="1117600"/>
            <a:ext cx="604837" cy="2927350"/>
          </a:xfrm>
          <a:custGeom>
            <a:avLst/>
            <a:gdLst>
              <a:gd name="G0" fmla="+- 408 0 0"/>
              <a:gd name="G1" fmla="+- 85 0 0"/>
              <a:gd name="G2" fmla="+- 21600 0 0"/>
              <a:gd name="T0" fmla="*/ 22008 w 22008"/>
              <a:gd name="T1" fmla="*/ 0 h 21685"/>
              <a:gd name="T2" fmla="*/ 0 w 22008"/>
              <a:gd name="T3" fmla="*/ 21681 h 21685"/>
              <a:gd name="T4" fmla="*/ 408 w 22008"/>
              <a:gd name="T5" fmla="*/ 85 h 21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008" h="21685" fill="none" extrusionOk="0">
                <a:moveTo>
                  <a:pt x="22007" y="0"/>
                </a:moveTo>
                <a:cubicBezTo>
                  <a:pt x="22007" y="28"/>
                  <a:pt x="22008" y="56"/>
                  <a:pt x="22008" y="85"/>
                </a:cubicBezTo>
                <a:cubicBezTo>
                  <a:pt x="22008" y="12014"/>
                  <a:pt x="12337" y="21685"/>
                  <a:pt x="408" y="21685"/>
                </a:cubicBezTo>
                <a:cubicBezTo>
                  <a:pt x="271" y="21685"/>
                  <a:pt x="135" y="21683"/>
                  <a:pt x="-1" y="21681"/>
                </a:cubicBezTo>
              </a:path>
              <a:path w="22008" h="21685" stroke="0" extrusionOk="0">
                <a:moveTo>
                  <a:pt x="22007" y="0"/>
                </a:moveTo>
                <a:cubicBezTo>
                  <a:pt x="22007" y="28"/>
                  <a:pt x="22008" y="56"/>
                  <a:pt x="22008" y="85"/>
                </a:cubicBezTo>
                <a:cubicBezTo>
                  <a:pt x="22008" y="12014"/>
                  <a:pt x="12337" y="21685"/>
                  <a:pt x="408" y="21685"/>
                </a:cubicBezTo>
                <a:cubicBezTo>
                  <a:pt x="271" y="21685"/>
                  <a:pt x="135" y="21683"/>
                  <a:pt x="-1" y="21681"/>
                </a:cubicBezTo>
                <a:lnTo>
                  <a:pt x="408" y="85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926" name="Freeform 54"/>
          <p:cNvSpPr>
            <a:spLocks/>
          </p:cNvSpPr>
          <p:nvPr/>
        </p:nvSpPr>
        <p:spPr bwMode="auto">
          <a:xfrm>
            <a:off x="7912100" y="1117600"/>
            <a:ext cx="180975" cy="244475"/>
          </a:xfrm>
          <a:custGeom>
            <a:avLst/>
            <a:gdLst>
              <a:gd name="T0" fmla="*/ 112 w 226"/>
              <a:gd name="T1" fmla="*/ 0 h 307"/>
              <a:gd name="T2" fmla="*/ 0 w 226"/>
              <a:gd name="T3" fmla="*/ 307 h 307"/>
              <a:gd name="T4" fmla="*/ 226 w 226"/>
              <a:gd name="T5" fmla="*/ 307 h 307"/>
              <a:gd name="T6" fmla="*/ 112 w 226"/>
              <a:gd name="T7" fmla="*/ 0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6" h="307">
                <a:moveTo>
                  <a:pt x="112" y="0"/>
                </a:moveTo>
                <a:lnTo>
                  <a:pt x="0" y="307"/>
                </a:lnTo>
                <a:lnTo>
                  <a:pt x="226" y="307"/>
                </a:lnTo>
                <a:lnTo>
                  <a:pt x="112" y="0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9927" name="Line 55"/>
          <p:cNvSpPr>
            <a:spLocks noChangeShapeType="1"/>
          </p:cNvSpPr>
          <p:nvPr/>
        </p:nvSpPr>
        <p:spPr bwMode="auto">
          <a:xfrm flipH="1" flipV="1">
            <a:off x="4108450" y="4305300"/>
            <a:ext cx="500063" cy="12080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9928" name="Freeform 56"/>
          <p:cNvSpPr>
            <a:spLocks/>
          </p:cNvSpPr>
          <p:nvPr/>
        </p:nvSpPr>
        <p:spPr bwMode="auto">
          <a:xfrm>
            <a:off x="3981450" y="4232275"/>
            <a:ext cx="247650" cy="122238"/>
          </a:xfrm>
          <a:custGeom>
            <a:avLst/>
            <a:gdLst>
              <a:gd name="T0" fmla="*/ 192 w 198"/>
              <a:gd name="T1" fmla="*/ 0 h 98"/>
              <a:gd name="T2" fmla="*/ 198 w 198"/>
              <a:gd name="T3" fmla="*/ 19 h 98"/>
              <a:gd name="T4" fmla="*/ 6 w 198"/>
              <a:gd name="T5" fmla="*/ 98 h 98"/>
              <a:gd name="T6" fmla="*/ 0 w 198"/>
              <a:gd name="T7" fmla="*/ 8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8" h="98">
                <a:moveTo>
                  <a:pt x="192" y="0"/>
                </a:moveTo>
                <a:lnTo>
                  <a:pt x="198" y="19"/>
                </a:lnTo>
                <a:lnTo>
                  <a:pt x="6" y="98"/>
                </a:lnTo>
                <a:lnTo>
                  <a:pt x="0" y="80"/>
                </a:lnTo>
              </a:path>
            </a:pathLst>
          </a:cu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3521075" y="5016500"/>
            <a:ext cx="29051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H</a:t>
            </a:r>
            <a:endParaRPr lang="en-US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4446588" y="5041900"/>
            <a:ext cx="24923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762000" y="6096000"/>
            <a:ext cx="6451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WEAK  RIGHT 628 H FLAT (with a LIZ call made at the L.O.S.)</a:t>
            </a:r>
            <a:endParaRPr lang="en-US"/>
          </a:p>
        </p:txBody>
      </p:sp>
      <p:sp>
        <p:nvSpPr>
          <p:cNvPr id="80904" name="Oval 8"/>
          <p:cNvSpPr>
            <a:spLocks noChangeArrowheads="1"/>
          </p:cNvSpPr>
          <p:nvPr/>
        </p:nvSpPr>
        <p:spPr bwMode="auto">
          <a:xfrm>
            <a:off x="1889125" y="3730625"/>
            <a:ext cx="227013" cy="227013"/>
          </a:xfrm>
          <a:prstGeom prst="ellipse">
            <a:avLst/>
          </a:pr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3375025" y="3370263"/>
            <a:ext cx="306388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80906" name="Oval 10"/>
          <p:cNvSpPr>
            <a:spLocks noChangeArrowheads="1"/>
          </p:cNvSpPr>
          <p:nvPr/>
        </p:nvSpPr>
        <p:spPr bwMode="auto">
          <a:xfrm>
            <a:off x="3409950" y="3730625"/>
            <a:ext cx="227013" cy="227013"/>
          </a:xfrm>
          <a:prstGeom prst="ellipse">
            <a:avLst/>
          </a:pr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0907" name="Arc 11"/>
          <p:cNvSpPr>
            <a:spLocks/>
          </p:cNvSpPr>
          <p:nvPr/>
        </p:nvSpPr>
        <p:spPr bwMode="auto">
          <a:xfrm>
            <a:off x="3522663" y="3730625"/>
            <a:ext cx="115887" cy="227013"/>
          </a:xfrm>
          <a:custGeom>
            <a:avLst/>
            <a:gdLst>
              <a:gd name="G0" fmla="+- 304 0 0"/>
              <a:gd name="G1" fmla="+- 21600 0 0"/>
              <a:gd name="G2" fmla="+- 21600 0 0"/>
              <a:gd name="T0" fmla="*/ 4 w 21904"/>
              <a:gd name="T1" fmla="*/ 2 h 43200"/>
              <a:gd name="T2" fmla="*/ 0 w 21904"/>
              <a:gd name="T3" fmla="*/ 43198 h 43200"/>
              <a:gd name="T4" fmla="*/ 304 w 21904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904" h="43200" fill="none" extrusionOk="0">
                <a:moveTo>
                  <a:pt x="4" y="2"/>
                </a:moveTo>
                <a:cubicBezTo>
                  <a:pt x="103" y="0"/>
                  <a:pt x="203" y="-1"/>
                  <a:pt x="304" y="0"/>
                </a:cubicBezTo>
                <a:cubicBezTo>
                  <a:pt x="12233" y="0"/>
                  <a:pt x="21904" y="9670"/>
                  <a:pt x="21904" y="21600"/>
                </a:cubicBezTo>
                <a:cubicBezTo>
                  <a:pt x="21904" y="33529"/>
                  <a:pt x="12233" y="43200"/>
                  <a:pt x="304" y="43200"/>
                </a:cubicBezTo>
                <a:cubicBezTo>
                  <a:pt x="202" y="43200"/>
                  <a:pt x="101" y="43199"/>
                  <a:pt x="0" y="43197"/>
                </a:cubicBezTo>
              </a:path>
              <a:path w="21904" h="43200" stroke="0" extrusionOk="0">
                <a:moveTo>
                  <a:pt x="4" y="2"/>
                </a:moveTo>
                <a:cubicBezTo>
                  <a:pt x="103" y="0"/>
                  <a:pt x="203" y="-1"/>
                  <a:pt x="304" y="0"/>
                </a:cubicBezTo>
                <a:cubicBezTo>
                  <a:pt x="12233" y="0"/>
                  <a:pt x="21904" y="9670"/>
                  <a:pt x="21904" y="21600"/>
                </a:cubicBezTo>
                <a:cubicBezTo>
                  <a:pt x="21904" y="33529"/>
                  <a:pt x="12233" y="43200"/>
                  <a:pt x="304" y="43200"/>
                </a:cubicBezTo>
                <a:cubicBezTo>
                  <a:pt x="202" y="43200"/>
                  <a:pt x="101" y="43199"/>
                  <a:pt x="0" y="43197"/>
                </a:cubicBezTo>
                <a:lnTo>
                  <a:pt x="304" y="21600"/>
                </a:lnTo>
                <a:close/>
              </a:path>
            </a:pathLst>
          </a:custGeom>
          <a:solidFill>
            <a:srgbClr val="000000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4089400" y="3387725"/>
            <a:ext cx="306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T</a:t>
            </a:r>
            <a:endParaRPr lang="en-US"/>
          </a:p>
        </p:txBody>
      </p:sp>
      <p:sp>
        <p:nvSpPr>
          <p:cNvPr id="80909" name="Oval 13"/>
          <p:cNvSpPr>
            <a:spLocks noChangeArrowheads="1"/>
          </p:cNvSpPr>
          <p:nvPr/>
        </p:nvSpPr>
        <p:spPr bwMode="auto">
          <a:xfrm>
            <a:off x="3916363" y="3730625"/>
            <a:ext cx="227012" cy="227013"/>
          </a:xfrm>
          <a:prstGeom prst="ellipse">
            <a:avLst/>
          </a:pr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0910" name="Rectangle 14"/>
          <p:cNvSpPr>
            <a:spLocks noChangeArrowheads="1"/>
          </p:cNvSpPr>
          <p:nvPr/>
        </p:nvSpPr>
        <p:spPr bwMode="auto">
          <a:xfrm>
            <a:off x="5192713" y="3370263"/>
            <a:ext cx="306387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T</a:t>
            </a:r>
            <a:endParaRPr lang="en-US"/>
          </a:p>
        </p:txBody>
      </p:sp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4422775" y="3730625"/>
            <a:ext cx="227013" cy="227013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>
            <a:off x="4422775" y="3730625"/>
            <a:ext cx="209550" cy="2095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13" name="Line 17"/>
          <p:cNvSpPr>
            <a:spLocks noChangeShapeType="1"/>
          </p:cNvSpPr>
          <p:nvPr/>
        </p:nvSpPr>
        <p:spPr bwMode="auto">
          <a:xfrm flipV="1">
            <a:off x="4422775" y="3730625"/>
            <a:ext cx="209550" cy="2095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14" name="Rectangle 18"/>
          <p:cNvSpPr>
            <a:spLocks noChangeArrowheads="1"/>
          </p:cNvSpPr>
          <p:nvPr/>
        </p:nvSpPr>
        <p:spPr bwMode="auto">
          <a:xfrm>
            <a:off x="3627438" y="3044825"/>
            <a:ext cx="40005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80915" name="Oval 19"/>
          <p:cNvSpPr>
            <a:spLocks noChangeArrowheads="1"/>
          </p:cNvSpPr>
          <p:nvPr/>
        </p:nvSpPr>
        <p:spPr bwMode="auto">
          <a:xfrm>
            <a:off x="4911725" y="3730625"/>
            <a:ext cx="227013" cy="227013"/>
          </a:xfrm>
          <a:prstGeom prst="ellipse">
            <a:avLst/>
          </a:pr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0916" name="Rectangle 20"/>
          <p:cNvSpPr>
            <a:spLocks noChangeArrowheads="1"/>
          </p:cNvSpPr>
          <p:nvPr/>
        </p:nvSpPr>
        <p:spPr bwMode="auto">
          <a:xfrm>
            <a:off x="4532313" y="3044825"/>
            <a:ext cx="38417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80917" name="Oval 21"/>
          <p:cNvSpPr>
            <a:spLocks noChangeArrowheads="1"/>
          </p:cNvSpPr>
          <p:nvPr/>
        </p:nvSpPr>
        <p:spPr bwMode="auto">
          <a:xfrm>
            <a:off x="5418138" y="3730625"/>
            <a:ext cx="227012" cy="227013"/>
          </a:xfrm>
          <a:prstGeom prst="ellipse">
            <a:avLst/>
          </a:pr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0918" name="Rectangle 22"/>
          <p:cNvSpPr>
            <a:spLocks noChangeArrowheads="1"/>
          </p:cNvSpPr>
          <p:nvPr/>
        </p:nvSpPr>
        <p:spPr bwMode="auto">
          <a:xfrm>
            <a:off x="5427663" y="3025775"/>
            <a:ext cx="274637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S</a:t>
            </a:r>
            <a:endParaRPr lang="en-US"/>
          </a:p>
        </p:txBody>
      </p:sp>
      <p:sp>
        <p:nvSpPr>
          <p:cNvPr id="80919" name="Oval 23"/>
          <p:cNvSpPr>
            <a:spLocks noChangeArrowheads="1"/>
          </p:cNvSpPr>
          <p:nvPr/>
        </p:nvSpPr>
        <p:spPr bwMode="auto">
          <a:xfrm>
            <a:off x="5926138" y="3730625"/>
            <a:ext cx="225425" cy="227013"/>
          </a:xfrm>
          <a:prstGeom prst="ellipse">
            <a:avLst/>
          </a:pr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0920" name="Rectangle 24"/>
          <p:cNvSpPr>
            <a:spLocks noChangeArrowheads="1"/>
          </p:cNvSpPr>
          <p:nvPr/>
        </p:nvSpPr>
        <p:spPr bwMode="auto">
          <a:xfrm>
            <a:off x="6107113" y="3370263"/>
            <a:ext cx="306387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80921" name="Rectangle 25"/>
          <p:cNvSpPr>
            <a:spLocks noChangeArrowheads="1"/>
          </p:cNvSpPr>
          <p:nvPr/>
        </p:nvSpPr>
        <p:spPr bwMode="auto">
          <a:xfrm>
            <a:off x="4316413" y="4021138"/>
            <a:ext cx="52387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QB</a:t>
            </a:r>
            <a:endParaRPr lang="en-US"/>
          </a:p>
        </p:txBody>
      </p:sp>
      <p:sp>
        <p:nvSpPr>
          <p:cNvPr id="80922" name="Rectangle 26"/>
          <p:cNvSpPr>
            <a:spLocks noChangeArrowheads="1"/>
          </p:cNvSpPr>
          <p:nvPr/>
        </p:nvSpPr>
        <p:spPr bwMode="auto">
          <a:xfrm>
            <a:off x="1401763" y="2519363"/>
            <a:ext cx="322262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C</a:t>
            </a:r>
            <a:endParaRPr lang="en-US"/>
          </a:p>
        </p:txBody>
      </p:sp>
      <p:sp>
        <p:nvSpPr>
          <p:cNvPr id="80923" name="Oval 27"/>
          <p:cNvSpPr>
            <a:spLocks noChangeArrowheads="1"/>
          </p:cNvSpPr>
          <p:nvPr/>
        </p:nvSpPr>
        <p:spPr bwMode="auto">
          <a:xfrm>
            <a:off x="4422775" y="4762500"/>
            <a:ext cx="227013" cy="227013"/>
          </a:xfrm>
          <a:prstGeom prst="ellipse">
            <a:avLst/>
          </a:pr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0924" name="Rectangle 28"/>
          <p:cNvSpPr>
            <a:spLocks noChangeArrowheads="1"/>
          </p:cNvSpPr>
          <p:nvPr/>
        </p:nvSpPr>
        <p:spPr bwMode="auto">
          <a:xfrm>
            <a:off x="7700963" y="2519363"/>
            <a:ext cx="322262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C</a:t>
            </a:r>
            <a:endParaRPr lang="en-US"/>
          </a:p>
        </p:txBody>
      </p:sp>
      <p:sp>
        <p:nvSpPr>
          <p:cNvPr id="80925" name="Oval 29"/>
          <p:cNvSpPr>
            <a:spLocks noChangeArrowheads="1"/>
          </p:cNvSpPr>
          <p:nvPr/>
        </p:nvSpPr>
        <p:spPr bwMode="auto">
          <a:xfrm>
            <a:off x="3500438" y="4762500"/>
            <a:ext cx="227012" cy="227013"/>
          </a:xfrm>
          <a:prstGeom prst="ellipse">
            <a:avLst/>
          </a:pr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0926" name="Rectangle 30"/>
          <p:cNvSpPr>
            <a:spLocks noChangeArrowheads="1"/>
          </p:cNvSpPr>
          <p:nvPr/>
        </p:nvSpPr>
        <p:spPr bwMode="auto">
          <a:xfrm>
            <a:off x="4768850" y="1885950"/>
            <a:ext cx="4460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FS</a:t>
            </a:r>
            <a:endParaRPr lang="en-US"/>
          </a:p>
        </p:txBody>
      </p:sp>
      <p:sp>
        <p:nvSpPr>
          <p:cNvPr id="80927" name="Oval 31"/>
          <p:cNvSpPr>
            <a:spLocks noChangeArrowheads="1"/>
          </p:cNvSpPr>
          <p:nvPr/>
        </p:nvSpPr>
        <p:spPr bwMode="auto">
          <a:xfrm>
            <a:off x="7102475" y="4021138"/>
            <a:ext cx="227013" cy="225425"/>
          </a:xfrm>
          <a:prstGeom prst="ellipse">
            <a:avLst/>
          </a:pr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0928" name="Rectangle 32"/>
          <p:cNvSpPr>
            <a:spLocks noChangeArrowheads="1"/>
          </p:cNvSpPr>
          <p:nvPr/>
        </p:nvSpPr>
        <p:spPr bwMode="auto">
          <a:xfrm>
            <a:off x="6278563" y="2736850"/>
            <a:ext cx="4302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</a:rPr>
              <a:t>SS</a:t>
            </a:r>
            <a:endParaRPr lang="en-US"/>
          </a:p>
        </p:txBody>
      </p:sp>
      <p:sp>
        <p:nvSpPr>
          <p:cNvPr id="80929" name="Freeform 33"/>
          <p:cNvSpPr>
            <a:spLocks/>
          </p:cNvSpPr>
          <p:nvPr/>
        </p:nvSpPr>
        <p:spPr bwMode="auto">
          <a:xfrm>
            <a:off x="5773738" y="319088"/>
            <a:ext cx="1449387" cy="3711575"/>
          </a:xfrm>
          <a:custGeom>
            <a:avLst/>
            <a:gdLst>
              <a:gd name="T0" fmla="*/ 1201 w 1201"/>
              <a:gd name="T1" fmla="*/ 3075 h 3075"/>
              <a:gd name="T2" fmla="*/ 1036 w 1201"/>
              <a:gd name="T3" fmla="*/ 2640 h 3075"/>
              <a:gd name="T4" fmla="*/ 1036 w 1201"/>
              <a:gd name="T5" fmla="*/ 1725 h 3075"/>
              <a:gd name="T6" fmla="*/ 0 w 1201"/>
              <a:gd name="T7" fmla="*/ 0 h 30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1" h="3075">
                <a:moveTo>
                  <a:pt x="1201" y="3075"/>
                </a:moveTo>
                <a:lnTo>
                  <a:pt x="1036" y="2640"/>
                </a:lnTo>
                <a:lnTo>
                  <a:pt x="1036" y="1725"/>
                </a:lnTo>
                <a:lnTo>
                  <a:pt x="0" y="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30" name="Freeform 34"/>
          <p:cNvSpPr>
            <a:spLocks/>
          </p:cNvSpPr>
          <p:nvPr/>
        </p:nvSpPr>
        <p:spPr bwMode="auto">
          <a:xfrm>
            <a:off x="5773738" y="319088"/>
            <a:ext cx="193675" cy="247650"/>
          </a:xfrm>
          <a:custGeom>
            <a:avLst/>
            <a:gdLst>
              <a:gd name="T0" fmla="*/ 0 w 244"/>
              <a:gd name="T1" fmla="*/ 0 h 312"/>
              <a:gd name="T2" fmla="*/ 59 w 244"/>
              <a:gd name="T3" fmla="*/ 312 h 312"/>
              <a:gd name="T4" fmla="*/ 244 w 244"/>
              <a:gd name="T5" fmla="*/ 198 h 312"/>
              <a:gd name="T6" fmla="*/ 0 w 244"/>
              <a:gd name="T7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4" h="312">
                <a:moveTo>
                  <a:pt x="0" y="0"/>
                </a:moveTo>
                <a:lnTo>
                  <a:pt x="59" y="312"/>
                </a:lnTo>
                <a:lnTo>
                  <a:pt x="244" y="19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365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0931" name="Line 35"/>
          <p:cNvSpPr>
            <a:spLocks noChangeShapeType="1"/>
          </p:cNvSpPr>
          <p:nvPr/>
        </p:nvSpPr>
        <p:spPr bwMode="auto">
          <a:xfrm flipV="1">
            <a:off x="5573713" y="3595688"/>
            <a:ext cx="415925" cy="142875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32" name="Freeform 36"/>
          <p:cNvSpPr>
            <a:spLocks/>
          </p:cNvSpPr>
          <p:nvPr/>
        </p:nvSpPr>
        <p:spPr bwMode="auto">
          <a:xfrm>
            <a:off x="5949950" y="3470275"/>
            <a:ext cx="103188" cy="244475"/>
          </a:xfrm>
          <a:custGeom>
            <a:avLst/>
            <a:gdLst>
              <a:gd name="T0" fmla="*/ 86 w 86"/>
              <a:gd name="T1" fmla="*/ 196 h 203"/>
              <a:gd name="T2" fmla="*/ 67 w 86"/>
              <a:gd name="T3" fmla="*/ 203 h 203"/>
              <a:gd name="T4" fmla="*/ 0 w 86"/>
              <a:gd name="T5" fmla="*/ 6 h 203"/>
              <a:gd name="T6" fmla="*/ 19 w 86"/>
              <a:gd name="T7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" h="203">
                <a:moveTo>
                  <a:pt x="86" y="196"/>
                </a:moveTo>
                <a:lnTo>
                  <a:pt x="67" y="203"/>
                </a:lnTo>
                <a:lnTo>
                  <a:pt x="0" y="6"/>
                </a:lnTo>
                <a:lnTo>
                  <a:pt x="19" y="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33" name="Freeform 37"/>
          <p:cNvSpPr>
            <a:spLocks/>
          </p:cNvSpPr>
          <p:nvPr/>
        </p:nvSpPr>
        <p:spPr bwMode="auto">
          <a:xfrm>
            <a:off x="1284288" y="3197225"/>
            <a:ext cx="2281237" cy="1592263"/>
          </a:xfrm>
          <a:custGeom>
            <a:avLst/>
            <a:gdLst>
              <a:gd name="T0" fmla="*/ 1891 w 1891"/>
              <a:gd name="T1" fmla="*/ 1319 h 1319"/>
              <a:gd name="T2" fmla="*/ 1185 w 1891"/>
              <a:gd name="T3" fmla="*/ 330 h 1319"/>
              <a:gd name="T4" fmla="*/ 0 w 1891"/>
              <a:gd name="T5" fmla="*/ 0 h 1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91" h="1319">
                <a:moveTo>
                  <a:pt x="1891" y="1319"/>
                </a:moveTo>
                <a:lnTo>
                  <a:pt x="1185" y="330"/>
                </a:lnTo>
                <a:lnTo>
                  <a:pt x="0" y="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34" name="Freeform 38"/>
          <p:cNvSpPr>
            <a:spLocks/>
          </p:cNvSpPr>
          <p:nvPr/>
        </p:nvSpPr>
        <p:spPr bwMode="auto">
          <a:xfrm>
            <a:off x="1284288" y="3179763"/>
            <a:ext cx="249237" cy="163512"/>
          </a:xfrm>
          <a:custGeom>
            <a:avLst/>
            <a:gdLst>
              <a:gd name="T0" fmla="*/ 0 w 313"/>
              <a:gd name="T1" fmla="*/ 23 h 207"/>
              <a:gd name="T2" fmla="*/ 257 w 313"/>
              <a:gd name="T3" fmla="*/ 207 h 207"/>
              <a:gd name="T4" fmla="*/ 313 w 313"/>
              <a:gd name="T5" fmla="*/ 0 h 207"/>
              <a:gd name="T6" fmla="*/ 0 w 313"/>
              <a:gd name="T7" fmla="*/ 23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" h="207">
                <a:moveTo>
                  <a:pt x="0" y="23"/>
                </a:moveTo>
                <a:lnTo>
                  <a:pt x="257" y="207"/>
                </a:lnTo>
                <a:lnTo>
                  <a:pt x="313" y="0"/>
                </a:lnTo>
                <a:lnTo>
                  <a:pt x="0" y="23"/>
                </a:lnTo>
                <a:close/>
              </a:path>
            </a:pathLst>
          </a:custGeom>
          <a:solidFill>
            <a:srgbClr val="000000"/>
          </a:solidFill>
          <a:ln w="365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0935" name="Freeform 39"/>
          <p:cNvSpPr>
            <a:spLocks/>
          </p:cNvSpPr>
          <p:nvPr/>
        </p:nvSpPr>
        <p:spPr bwMode="auto">
          <a:xfrm>
            <a:off x="1990725" y="1928813"/>
            <a:ext cx="379413" cy="1828800"/>
          </a:xfrm>
          <a:custGeom>
            <a:avLst/>
            <a:gdLst>
              <a:gd name="T0" fmla="*/ 0 w 315"/>
              <a:gd name="T1" fmla="*/ 1515 h 1515"/>
              <a:gd name="T2" fmla="*/ 315 w 315"/>
              <a:gd name="T3" fmla="*/ 1095 h 1515"/>
              <a:gd name="T4" fmla="*/ 315 w 315"/>
              <a:gd name="T5" fmla="*/ 0 h 1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5" h="1515">
                <a:moveTo>
                  <a:pt x="0" y="1515"/>
                </a:moveTo>
                <a:lnTo>
                  <a:pt x="315" y="1095"/>
                </a:lnTo>
                <a:lnTo>
                  <a:pt x="315" y="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36" name="Arc 40"/>
          <p:cNvSpPr>
            <a:spLocks/>
          </p:cNvSpPr>
          <p:nvPr/>
        </p:nvSpPr>
        <p:spPr bwMode="auto">
          <a:xfrm>
            <a:off x="2371725" y="1477963"/>
            <a:ext cx="498475" cy="460375"/>
          </a:xfrm>
          <a:custGeom>
            <a:avLst/>
            <a:gdLst>
              <a:gd name="G0" fmla="+- 21595 0 0"/>
              <a:gd name="G1" fmla="+- 21596 0 0"/>
              <a:gd name="G2" fmla="+- 21600 0 0"/>
              <a:gd name="T0" fmla="*/ 0 w 21595"/>
              <a:gd name="T1" fmla="*/ 21150 h 21596"/>
              <a:gd name="T2" fmla="*/ 21183 w 21595"/>
              <a:gd name="T3" fmla="*/ 0 h 21596"/>
              <a:gd name="T4" fmla="*/ 21595 w 21595"/>
              <a:gd name="T5" fmla="*/ 21596 h 215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5" h="21596" fill="none" extrusionOk="0">
                <a:moveTo>
                  <a:pt x="-1" y="21149"/>
                </a:moveTo>
                <a:cubicBezTo>
                  <a:pt x="239" y="9556"/>
                  <a:pt x="9589" y="221"/>
                  <a:pt x="21182" y="-1"/>
                </a:cubicBezTo>
              </a:path>
              <a:path w="21595" h="21596" stroke="0" extrusionOk="0">
                <a:moveTo>
                  <a:pt x="-1" y="21149"/>
                </a:moveTo>
                <a:cubicBezTo>
                  <a:pt x="239" y="9556"/>
                  <a:pt x="9589" y="221"/>
                  <a:pt x="21182" y="-1"/>
                </a:cubicBezTo>
                <a:lnTo>
                  <a:pt x="21595" y="21596"/>
                </a:lnTo>
                <a:close/>
              </a:path>
            </a:pathLst>
          </a:cu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37" name="Line 41"/>
          <p:cNvSpPr>
            <a:spLocks noChangeShapeType="1"/>
          </p:cNvSpPr>
          <p:nvPr/>
        </p:nvSpPr>
        <p:spPr bwMode="auto">
          <a:xfrm>
            <a:off x="2860675" y="1477963"/>
            <a:ext cx="1230313" cy="1587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38" name="Freeform 42"/>
          <p:cNvSpPr>
            <a:spLocks/>
          </p:cNvSpPr>
          <p:nvPr/>
        </p:nvSpPr>
        <p:spPr bwMode="auto">
          <a:xfrm>
            <a:off x="3856038" y="1392238"/>
            <a:ext cx="234950" cy="171450"/>
          </a:xfrm>
          <a:custGeom>
            <a:avLst/>
            <a:gdLst>
              <a:gd name="T0" fmla="*/ 296 w 296"/>
              <a:gd name="T1" fmla="*/ 108 h 216"/>
              <a:gd name="T2" fmla="*/ 0 w 296"/>
              <a:gd name="T3" fmla="*/ 0 h 216"/>
              <a:gd name="T4" fmla="*/ 0 w 296"/>
              <a:gd name="T5" fmla="*/ 216 h 216"/>
              <a:gd name="T6" fmla="*/ 296 w 296"/>
              <a:gd name="T7" fmla="*/ 108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6" h="216">
                <a:moveTo>
                  <a:pt x="296" y="108"/>
                </a:moveTo>
                <a:lnTo>
                  <a:pt x="0" y="0"/>
                </a:lnTo>
                <a:lnTo>
                  <a:pt x="0" y="216"/>
                </a:lnTo>
                <a:lnTo>
                  <a:pt x="296" y="108"/>
                </a:lnTo>
                <a:close/>
              </a:path>
            </a:pathLst>
          </a:custGeom>
          <a:solidFill>
            <a:srgbClr val="000000"/>
          </a:solidFill>
          <a:ln w="365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80939" name="Arc 43"/>
          <p:cNvSpPr>
            <a:spLocks/>
          </p:cNvSpPr>
          <p:nvPr/>
        </p:nvSpPr>
        <p:spPr bwMode="auto">
          <a:xfrm>
            <a:off x="3457575" y="3016250"/>
            <a:ext cx="1266825" cy="660400"/>
          </a:xfrm>
          <a:custGeom>
            <a:avLst/>
            <a:gdLst>
              <a:gd name="G0" fmla="+- 163 0 0"/>
              <a:gd name="G1" fmla="+- 21600 0 0"/>
              <a:gd name="G2" fmla="+- 21600 0 0"/>
              <a:gd name="T0" fmla="*/ 0 w 21761"/>
              <a:gd name="T1" fmla="*/ 1 h 21600"/>
              <a:gd name="T2" fmla="*/ 21761 w 21761"/>
              <a:gd name="T3" fmla="*/ 21284 h 21600"/>
              <a:gd name="T4" fmla="*/ 163 w 2176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61" h="21600" fill="none" extrusionOk="0">
                <a:moveTo>
                  <a:pt x="-1" y="0"/>
                </a:moveTo>
                <a:cubicBezTo>
                  <a:pt x="54" y="0"/>
                  <a:pt x="108" y="-1"/>
                  <a:pt x="163" y="0"/>
                </a:cubicBezTo>
                <a:cubicBezTo>
                  <a:pt x="11969" y="0"/>
                  <a:pt x="21587" y="9479"/>
                  <a:pt x="21760" y="21284"/>
                </a:cubicBezTo>
              </a:path>
              <a:path w="21761" h="21600" stroke="0" extrusionOk="0">
                <a:moveTo>
                  <a:pt x="-1" y="0"/>
                </a:moveTo>
                <a:cubicBezTo>
                  <a:pt x="54" y="0"/>
                  <a:pt x="108" y="-1"/>
                  <a:pt x="163" y="0"/>
                </a:cubicBezTo>
                <a:cubicBezTo>
                  <a:pt x="11969" y="0"/>
                  <a:pt x="21587" y="9479"/>
                  <a:pt x="21760" y="21284"/>
                </a:cubicBezTo>
                <a:lnTo>
                  <a:pt x="163" y="2160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40" name="Arc 44"/>
          <p:cNvSpPr>
            <a:spLocks/>
          </p:cNvSpPr>
          <p:nvPr/>
        </p:nvSpPr>
        <p:spPr bwMode="auto">
          <a:xfrm>
            <a:off x="3168650" y="3016250"/>
            <a:ext cx="298450" cy="949325"/>
          </a:xfrm>
          <a:custGeom>
            <a:avLst/>
            <a:gdLst>
              <a:gd name="G0" fmla="+- 21599 0 0"/>
              <a:gd name="G1" fmla="+- 21589 0 0"/>
              <a:gd name="G2" fmla="+- 21600 0 0"/>
              <a:gd name="T0" fmla="*/ 0 w 21599"/>
              <a:gd name="T1" fmla="*/ 21372 h 21589"/>
              <a:gd name="T2" fmla="*/ 20910 w 21599"/>
              <a:gd name="T3" fmla="*/ 0 h 21589"/>
              <a:gd name="T4" fmla="*/ 21599 w 21599"/>
              <a:gd name="T5" fmla="*/ 21589 h 21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589" fill="none" extrusionOk="0">
                <a:moveTo>
                  <a:pt x="0" y="21372"/>
                </a:moveTo>
                <a:cubicBezTo>
                  <a:pt x="116" y="9795"/>
                  <a:pt x="9338" y="369"/>
                  <a:pt x="20909" y="-1"/>
                </a:cubicBezTo>
              </a:path>
              <a:path w="21599" h="21589" stroke="0" extrusionOk="0">
                <a:moveTo>
                  <a:pt x="0" y="21372"/>
                </a:moveTo>
                <a:cubicBezTo>
                  <a:pt x="116" y="9795"/>
                  <a:pt x="9338" y="369"/>
                  <a:pt x="20909" y="-1"/>
                </a:cubicBezTo>
                <a:lnTo>
                  <a:pt x="21599" y="21589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41" name="Arc 45"/>
          <p:cNvSpPr>
            <a:spLocks/>
          </p:cNvSpPr>
          <p:nvPr/>
        </p:nvSpPr>
        <p:spPr bwMode="auto">
          <a:xfrm>
            <a:off x="3168650" y="3956050"/>
            <a:ext cx="949325" cy="144463"/>
          </a:xfrm>
          <a:custGeom>
            <a:avLst/>
            <a:gdLst>
              <a:gd name="G0" fmla="+- 21600 0 0"/>
              <a:gd name="G1" fmla="+- 1511 0 0"/>
              <a:gd name="G2" fmla="+- 21600 0 0"/>
              <a:gd name="T0" fmla="*/ 21349 w 21600"/>
              <a:gd name="T1" fmla="*/ 23110 h 23110"/>
              <a:gd name="T2" fmla="*/ 53 w 21600"/>
              <a:gd name="T3" fmla="*/ 0 h 23110"/>
              <a:gd name="T4" fmla="*/ 21600 w 21600"/>
              <a:gd name="T5" fmla="*/ 1511 h 23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110" fill="none" extrusionOk="0">
                <a:moveTo>
                  <a:pt x="21349" y="23109"/>
                </a:moveTo>
                <a:cubicBezTo>
                  <a:pt x="9518" y="22972"/>
                  <a:pt x="0" y="13342"/>
                  <a:pt x="0" y="1511"/>
                </a:cubicBezTo>
                <a:cubicBezTo>
                  <a:pt x="-1" y="1006"/>
                  <a:pt x="17" y="502"/>
                  <a:pt x="52" y="-1"/>
                </a:cubicBezTo>
              </a:path>
              <a:path w="21600" h="23110" stroke="0" extrusionOk="0">
                <a:moveTo>
                  <a:pt x="21349" y="23109"/>
                </a:moveTo>
                <a:cubicBezTo>
                  <a:pt x="9518" y="22972"/>
                  <a:pt x="0" y="13342"/>
                  <a:pt x="0" y="1511"/>
                </a:cubicBezTo>
                <a:cubicBezTo>
                  <a:pt x="-1" y="1006"/>
                  <a:pt x="17" y="502"/>
                  <a:pt x="52" y="-1"/>
                </a:cubicBezTo>
                <a:lnTo>
                  <a:pt x="21600" y="1511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42" name="Arc 46"/>
          <p:cNvSpPr>
            <a:spLocks/>
          </p:cNvSpPr>
          <p:nvPr/>
        </p:nvSpPr>
        <p:spPr bwMode="auto">
          <a:xfrm>
            <a:off x="4106863" y="3903663"/>
            <a:ext cx="671512" cy="198437"/>
          </a:xfrm>
          <a:custGeom>
            <a:avLst/>
            <a:gdLst>
              <a:gd name="G0" fmla="+- 345 0 0"/>
              <a:gd name="G1" fmla="+- 1126 0 0"/>
              <a:gd name="G2" fmla="+- 21600 0 0"/>
              <a:gd name="T0" fmla="*/ 21916 w 21945"/>
              <a:gd name="T1" fmla="*/ 0 h 22726"/>
              <a:gd name="T2" fmla="*/ 0 w 21945"/>
              <a:gd name="T3" fmla="*/ 22723 h 22726"/>
              <a:gd name="T4" fmla="*/ 345 w 21945"/>
              <a:gd name="T5" fmla="*/ 1126 h 22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945" h="22726" fill="none" extrusionOk="0">
                <a:moveTo>
                  <a:pt x="21915" y="0"/>
                </a:moveTo>
                <a:cubicBezTo>
                  <a:pt x="21935" y="375"/>
                  <a:pt x="21945" y="750"/>
                  <a:pt x="21945" y="1126"/>
                </a:cubicBezTo>
                <a:cubicBezTo>
                  <a:pt x="21945" y="13055"/>
                  <a:pt x="12274" y="22726"/>
                  <a:pt x="345" y="22726"/>
                </a:cubicBezTo>
                <a:cubicBezTo>
                  <a:pt x="229" y="22726"/>
                  <a:pt x="114" y="22725"/>
                  <a:pt x="-1" y="22723"/>
                </a:cubicBezTo>
              </a:path>
              <a:path w="21945" h="22726" stroke="0" extrusionOk="0">
                <a:moveTo>
                  <a:pt x="21915" y="0"/>
                </a:moveTo>
                <a:cubicBezTo>
                  <a:pt x="21935" y="375"/>
                  <a:pt x="21945" y="750"/>
                  <a:pt x="21945" y="1126"/>
                </a:cubicBezTo>
                <a:cubicBezTo>
                  <a:pt x="21945" y="13055"/>
                  <a:pt x="12274" y="22726"/>
                  <a:pt x="345" y="22726"/>
                </a:cubicBezTo>
                <a:cubicBezTo>
                  <a:pt x="229" y="22726"/>
                  <a:pt x="114" y="22725"/>
                  <a:pt x="-1" y="22723"/>
                </a:cubicBezTo>
                <a:lnTo>
                  <a:pt x="345" y="1126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43" name="Arc 47"/>
          <p:cNvSpPr>
            <a:spLocks/>
          </p:cNvSpPr>
          <p:nvPr/>
        </p:nvSpPr>
        <p:spPr bwMode="auto">
          <a:xfrm>
            <a:off x="4706938" y="3613150"/>
            <a:ext cx="71437" cy="300038"/>
          </a:xfrm>
          <a:custGeom>
            <a:avLst/>
            <a:gdLst>
              <a:gd name="G0" fmla="+- 3235 0 0"/>
              <a:gd name="G1" fmla="+- 21600 0 0"/>
              <a:gd name="G2" fmla="+- 21600 0 0"/>
              <a:gd name="T0" fmla="*/ 0 w 24812"/>
              <a:gd name="T1" fmla="*/ 244 h 21600"/>
              <a:gd name="T2" fmla="*/ 24812 w 24812"/>
              <a:gd name="T3" fmla="*/ 20595 h 21600"/>
              <a:gd name="T4" fmla="*/ 3235 w 2481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812" h="21600" fill="none" extrusionOk="0">
                <a:moveTo>
                  <a:pt x="-1" y="243"/>
                </a:moveTo>
                <a:cubicBezTo>
                  <a:pt x="1070" y="81"/>
                  <a:pt x="2152" y="-1"/>
                  <a:pt x="3235" y="0"/>
                </a:cubicBezTo>
                <a:cubicBezTo>
                  <a:pt x="14773" y="0"/>
                  <a:pt x="24274" y="9068"/>
                  <a:pt x="24811" y="20595"/>
                </a:cubicBezTo>
              </a:path>
              <a:path w="24812" h="21600" stroke="0" extrusionOk="0">
                <a:moveTo>
                  <a:pt x="-1" y="243"/>
                </a:moveTo>
                <a:cubicBezTo>
                  <a:pt x="1070" y="81"/>
                  <a:pt x="2152" y="-1"/>
                  <a:pt x="3235" y="0"/>
                </a:cubicBezTo>
                <a:cubicBezTo>
                  <a:pt x="14773" y="0"/>
                  <a:pt x="24274" y="9068"/>
                  <a:pt x="24811" y="20595"/>
                </a:cubicBezTo>
                <a:lnTo>
                  <a:pt x="3235" y="2160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44" name="Line 48"/>
          <p:cNvSpPr>
            <a:spLocks noChangeShapeType="1"/>
          </p:cNvSpPr>
          <p:nvPr/>
        </p:nvSpPr>
        <p:spPr bwMode="auto">
          <a:xfrm flipH="1">
            <a:off x="4638675" y="3305175"/>
            <a:ext cx="12700" cy="160338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45" name="Line 49"/>
          <p:cNvSpPr>
            <a:spLocks noChangeShapeType="1"/>
          </p:cNvSpPr>
          <p:nvPr/>
        </p:nvSpPr>
        <p:spPr bwMode="auto">
          <a:xfrm flipH="1">
            <a:off x="4613275" y="3629025"/>
            <a:ext cx="12700" cy="160338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46" name="Line 50"/>
          <p:cNvSpPr>
            <a:spLocks noChangeShapeType="1"/>
          </p:cNvSpPr>
          <p:nvPr/>
        </p:nvSpPr>
        <p:spPr bwMode="auto">
          <a:xfrm flipH="1">
            <a:off x="4589463" y="3952875"/>
            <a:ext cx="12700" cy="158750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47" name="Line 51"/>
          <p:cNvSpPr>
            <a:spLocks noChangeShapeType="1"/>
          </p:cNvSpPr>
          <p:nvPr/>
        </p:nvSpPr>
        <p:spPr bwMode="auto">
          <a:xfrm flipH="1">
            <a:off x="4565650" y="4276725"/>
            <a:ext cx="11113" cy="158750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48" name="Line 52"/>
          <p:cNvSpPr>
            <a:spLocks noChangeShapeType="1"/>
          </p:cNvSpPr>
          <p:nvPr/>
        </p:nvSpPr>
        <p:spPr bwMode="auto">
          <a:xfrm flipH="1">
            <a:off x="4541838" y="4598988"/>
            <a:ext cx="11112" cy="155575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49" name="Line 53"/>
          <p:cNvSpPr>
            <a:spLocks noChangeShapeType="1"/>
          </p:cNvSpPr>
          <p:nvPr/>
        </p:nvSpPr>
        <p:spPr bwMode="auto">
          <a:xfrm flipH="1">
            <a:off x="5402263" y="3287713"/>
            <a:ext cx="82550" cy="128587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50" name="Line 54"/>
          <p:cNvSpPr>
            <a:spLocks noChangeShapeType="1"/>
          </p:cNvSpPr>
          <p:nvPr/>
        </p:nvSpPr>
        <p:spPr bwMode="auto">
          <a:xfrm flipH="1">
            <a:off x="5232400" y="3552825"/>
            <a:ext cx="80963" cy="128588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51" name="Line 55"/>
          <p:cNvSpPr>
            <a:spLocks noChangeShapeType="1"/>
          </p:cNvSpPr>
          <p:nvPr/>
        </p:nvSpPr>
        <p:spPr bwMode="auto">
          <a:xfrm flipH="1">
            <a:off x="5062538" y="3819525"/>
            <a:ext cx="82550" cy="127000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52" name="Line 56"/>
          <p:cNvSpPr>
            <a:spLocks noChangeShapeType="1"/>
          </p:cNvSpPr>
          <p:nvPr/>
        </p:nvSpPr>
        <p:spPr bwMode="auto">
          <a:xfrm flipH="1">
            <a:off x="4892675" y="4084638"/>
            <a:ext cx="82550" cy="127000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53" name="Line 57"/>
          <p:cNvSpPr>
            <a:spLocks noChangeShapeType="1"/>
          </p:cNvSpPr>
          <p:nvPr/>
        </p:nvSpPr>
        <p:spPr bwMode="auto">
          <a:xfrm flipH="1">
            <a:off x="4722813" y="4349750"/>
            <a:ext cx="80962" cy="128588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54" name="Line 58"/>
          <p:cNvSpPr>
            <a:spLocks noChangeShapeType="1"/>
          </p:cNvSpPr>
          <p:nvPr/>
        </p:nvSpPr>
        <p:spPr bwMode="auto">
          <a:xfrm flipH="1">
            <a:off x="4559300" y="4614863"/>
            <a:ext cx="76200" cy="120650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55" name="Line 59"/>
          <p:cNvSpPr>
            <a:spLocks noChangeShapeType="1"/>
          </p:cNvSpPr>
          <p:nvPr/>
        </p:nvSpPr>
        <p:spPr bwMode="auto">
          <a:xfrm flipV="1">
            <a:off x="5030788" y="3648075"/>
            <a:ext cx="146050" cy="109538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56" name="Freeform 60"/>
          <p:cNvSpPr>
            <a:spLocks/>
          </p:cNvSpPr>
          <p:nvPr/>
        </p:nvSpPr>
        <p:spPr bwMode="auto">
          <a:xfrm>
            <a:off x="5105400" y="3535363"/>
            <a:ext cx="166688" cy="214312"/>
          </a:xfrm>
          <a:custGeom>
            <a:avLst/>
            <a:gdLst>
              <a:gd name="T0" fmla="*/ 138 w 138"/>
              <a:gd name="T1" fmla="*/ 167 h 178"/>
              <a:gd name="T2" fmla="*/ 121 w 138"/>
              <a:gd name="T3" fmla="*/ 178 h 178"/>
              <a:gd name="T4" fmla="*/ 0 w 138"/>
              <a:gd name="T5" fmla="*/ 11 h 178"/>
              <a:gd name="T6" fmla="*/ 17 w 138"/>
              <a:gd name="T7" fmla="*/ 0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8" h="178">
                <a:moveTo>
                  <a:pt x="138" y="167"/>
                </a:moveTo>
                <a:lnTo>
                  <a:pt x="121" y="178"/>
                </a:lnTo>
                <a:lnTo>
                  <a:pt x="0" y="11"/>
                </a:lnTo>
                <a:lnTo>
                  <a:pt x="17" y="0"/>
                </a:lnTo>
              </a:path>
            </a:pathLst>
          </a:custGeom>
          <a:noFill/>
          <a:ln w="365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57" name="Arc 61"/>
          <p:cNvSpPr>
            <a:spLocks/>
          </p:cNvSpPr>
          <p:nvPr/>
        </p:nvSpPr>
        <p:spPr bwMode="auto">
          <a:xfrm>
            <a:off x="5611813" y="3414713"/>
            <a:ext cx="425450" cy="342900"/>
          </a:xfrm>
          <a:custGeom>
            <a:avLst/>
            <a:gdLst>
              <a:gd name="G0" fmla="+- 21600 0 0"/>
              <a:gd name="G1" fmla="+- 615 0 0"/>
              <a:gd name="G2" fmla="+- 21600 0 0"/>
              <a:gd name="T0" fmla="*/ 21086 w 21600"/>
              <a:gd name="T1" fmla="*/ 22209 h 22209"/>
              <a:gd name="T2" fmla="*/ 9 w 21600"/>
              <a:gd name="T3" fmla="*/ 0 h 22209"/>
              <a:gd name="T4" fmla="*/ 21600 w 21600"/>
              <a:gd name="T5" fmla="*/ 615 h 22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209" fill="none" extrusionOk="0">
                <a:moveTo>
                  <a:pt x="21086" y="22208"/>
                </a:moveTo>
                <a:cubicBezTo>
                  <a:pt x="9360" y="21929"/>
                  <a:pt x="0" y="12344"/>
                  <a:pt x="0" y="615"/>
                </a:cubicBezTo>
                <a:cubicBezTo>
                  <a:pt x="-1" y="409"/>
                  <a:pt x="2" y="204"/>
                  <a:pt x="8" y="-1"/>
                </a:cubicBezTo>
              </a:path>
              <a:path w="21600" h="22209" stroke="0" extrusionOk="0">
                <a:moveTo>
                  <a:pt x="21086" y="22208"/>
                </a:moveTo>
                <a:cubicBezTo>
                  <a:pt x="9360" y="21929"/>
                  <a:pt x="0" y="12344"/>
                  <a:pt x="0" y="615"/>
                </a:cubicBezTo>
                <a:cubicBezTo>
                  <a:pt x="-1" y="409"/>
                  <a:pt x="2" y="204"/>
                  <a:pt x="8" y="-1"/>
                </a:cubicBezTo>
                <a:lnTo>
                  <a:pt x="21600" y="615"/>
                </a:lnTo>
                <a:close/>
              </a:path>
            </a:pathLst>
          </a:cu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58" name="Line 62"/>
          <p:cNvSpPr>
            <a:spLocks noChangeShapeType="1"/>
          </p:cNvSpPr>
          <p:nvPr/>
        </p:nvSpPr>
        <p:spPr bwMode="auto">
          <a:xfrm flipH="1" flipV="1">
            <a:off x="3584575" y="2943225"/>
            <a:ext cx="2027238" cy="471488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0959" name="Freeform 63"/>
          <p:cNvSpPr>
            <a:spLocks/>
          </p:cNvSpPr>
          <p:nvPr/>
        </p:nvSpPr>
        <p:spPr bwMode="auto">
          <a:xfrm>
            <a:off x="3584575" y="2913063"/>
            <a:ext cx="249238" cy="166687"/>
          </a:xfrm>
          <a:custGeom>
            <a:avLst/>
            <a:gdLst>
              <a:gd name="T0" fmla="*/ 0 w 314"/>
              <a:gd name="T1" fmla="*/ 38 h 210"/>
              <a:gd name="T2" fmla="*/ 263 w 314"/>
              <a:gd name="T3" fmla="*/ 210 h 210"/>
              <a:gd name="T4" fmla="*/ 314 w 314"/>
              <a:gd name="T5" fmla="*/ 0 h 210"/>
              <a:gd name="T6" fmla="*/ 0 w 314"/>
              <a:gd name="T7" fmla="*/ 38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4" h="210">
                <a:moveTo>
                  <a:pt x="0" y="38"/>
                </a:moveTo>
                <a:lnTo>
                  <a:pt x="263" y="210"/>
                </a:lnTo>
                <a:lnTo>
                  <a:pt x="314" y="0"/>
                </a:lnTo>
                <a:lnTo>
                  <a:pt x="0" y="38"/>
                </a:lnTo>
                <a:close/>
              </a:path>
            </a:pathLst>
          </a:custGeom>
          <a:solidFill>
            <a:srgbClr val="000000"/>
          </a:solidFill>
          <a:ln w="365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3415-4BC1-4DA6-8565-B9533C62CB74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FBC6-9D14-4DB9-8815-93B40A2F4F23}" type="slidenum">
              <a:rPr lang="en-US"/>
              <a:pPr/>
              <a:t>32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a Five to Six-man Pass Protection Scheme Sending Both Backs Into the Pattern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590800"/>
            <a:ext cx="6096000" cy="3505200"/>
          </a:xfrm>
        </p:spPr>
        <p:txBody>
          <a:bodyPr/>
          <a:lstStyle/>
          <a:p>
            <a:r>
              <a:rPr lang="en-US"/>
              <a:t>This protection can be used with a man or zone scheme.</a:t>
            </a:r>
          </a:p>
          <a:p>
            <a:r>
              <a:rPr lang="en-US"/>
              <a:t>We use a “King” or “Queen” call to send one back out on a free release while the remaining back “check releases” into the pass pattern.</a:t>
            </a:r>
          </a:p>
          <a:p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F21-CCC7-437E-885F-89F2670C3717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48BA-A8DC-4F75-9A41-E43A058A7515}" type="slidenum">
              <a:rPr lang="en-US"/>
              <a:pPr/>
              <a:t>33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King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 “King” call free releases the Back on the Strong-side.</a:t>
            </a:r>
          </a:p>
          <a:p>
            <a:pPr lvl="1"/>
            <a:r>
              <a:rPr lang="en-US" sz="2200"/>
              <a:t>The other back will check release to the “Quick-side.”</a:t>
            </a:r>
          </a:p>
          <a:p>
            <a:r>
              <a:rPr lang="en-US" sz="2400"/>
              <a:t>The Center, Strong-side Guard, and Tackle will block to the strong-side.</a:t>
            </a:r>
          </a:p>
          <a:p>
            <a:r>
              <a:rPr lang="en-US" sz="2400"/>
              <a:t>The Quick-side Guard and Tackle will block to the Quick-side, and the back will check release to the Quick-side.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76225" y="58293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8805863" y="58293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276225" y="56737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8805863" y="56737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276225" y="55054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8805863" y="55054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276225" y="53371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8805863" y="53371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258763" y="5181600"/>
            <a:ext cx="86614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3141663" y="5133975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6024563" y="5133975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276225" y="50133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8805863" y="50133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276225" y="48577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8805863" y="48577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276225" y="46894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8805863" y="46894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276225" y="45212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8805863" y="45212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58763" y="4365625"/>
            <a:ext cx="86614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3141663" y="4318000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>
            <a:off x="6024563" y="4318000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>
            <a:off x="276225" y="41973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96" name="Line 28"/>
          <p:cNvSpPr>
            <a:spLocks noChangeShapeType="1"/>
          </p:cNvSpPr>
          <p:nvPr/>
        </p:nvSpPr>
        <p:spPr bwMode="auto">
          <a:xfrm>
            <a:off x="8805863" y="41973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97" name="Line 29"/>
          <p:cNvSpPr>
            <a:spLocks noChangeShapeType="1"/>
          </p:cNvSpPr>
          <p:nvPr/>
        </p:nvSpPr>
        <p:spPr bwMode="auto">
          <a:xfrm>
            <a:off x="276225" y="40417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98" name="Line 30"/>
          <p:cNvSpPr>
            <a:spLocks noChangeShapeType="1"/>
          </p:cNvSpPr>
          <p:nvPr/>
        </p:nvSpPr>
        <p:spPr bwMode="auto">
          <a:xfrm>
            <a:off x="8805863" y="40417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799" name="Line 31"/>
          <p:cNvSpPr>
            <a:spLocks noChangeShapeType="1"/>
          </p:cNvSpPr>
          <p:nvPr/>
        </p:nvSpPr>
        <p:spPr bwMode="auto">
          <a:xfrm>
            <a:off x="276225" y="38735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00" name="Line 32"/>
          <p:cNvSpPr>
            <a:spLocks noChangeShapeType="1"/>
          </p:cNvSpPr>
          <p:nvPr/>
        </p:nvSpPr>
        <p:spPr bwMode="auto">
          <a:xfrm>
            <a:off x="8805863" y="38735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01" name="Line 33"/>
          <p:cNvSpPr>
            <a:spLocks noChangeShapeType="1"/>
          </p:cNvSpPr>
          <p:nvPr/>
        </p:nvSpPr>
        <p:spPr bwMode="auto">
          <a:xfrm>
            <a:off x="276225" y="37052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>
            <a:off x="8805863" y="37052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03" name="Line 35"/>
          <p:cNvSpPr>
            <a:spLocks noChangeShapeType="1"/>
          </p:cNvSpPr>
          <p:nvPr/>
        </p:nvSpPr>
        <p:spPr bwMode="auto">
          <a:xfrm>
            <a:off x="258763" y="3549650"/>
            <a:ext cx="86614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>
            <a:off x="3141663" y="3502025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05" name="Line 37"/>
          <p:cNvSpPr>
            <a:spLocks noChangeShapeType="1"/>
          </p:cNvSpPr>
          <p:nvPr/>
        </p:nvSpPr>
        <p:spPr bwMode="auto">
          <a:xfrm>
            <a:off x="6024563" y="3502025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06" name="Line 38"/>
          <p:cNvSpPr>
            <a:spLocks noChangeShapeType="1"/>
          </p:cNvSpPr>
          <p:nvPr/>
        </p:nvSpPr>
        <p:spPr bwMode="auto">
          <a:xfrm>
            <a:off x="276225" y="33813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07" name="Line 39"/>
          <p:cNvSpPr>
            <a:spLocks noChangeShapeType="1"/>
          </p:cNvSpPr>
          <p:nvPr/>
        </p:nvSpPr>
        <p:spPr bwMode="auto">
          <a:xfrm>
            <a:off x="8805863" y="33813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08" name="Line 40"/>
          <p:cNvSpPr>
            <a:spLocks noChangeShapeType="1"/>
          </p:cNvSpPr>
          <p:nvPr/>
        </p:nvSpPr>
        <p:spPr bwMode="auto">
          <a:xfrm>
            <a:off x="276225" y="32258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09" name="Line 41"/>
          <p:cNvSpPr>
            <a:spLocks noChangeShapeType="1"/>
          </p:cNvSpPr>
          <p:nvPr/>
        </p:nvSpPr>
        <p:spPr bwMode="auto">
          <a:xfrm>
            <a:off x="8805863" y="32258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10" name="Line 42"/>
          <p:cNvSpPr>
            <a:spLocks noChangeShapeType="1"/>
          </p:cNvSpPr>
          <p:nvPr/>
        </p:nvSpPr>
        <p:spPr bwMode="auto">
          <a:xfrm>
            <a:off x="276225" y="30575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11" name="Line 43"/>
          <p:cNvSpPr>
            <a:spLocks noChangeShapeType="1"/>
          </p:cNvSpPr>
          <p:nvPr/>
        </p:nvSpPr>
        <p:spPr bwMode="auto">
          <a:xfrm>
            <a:off x="8805863" y="30575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12" name="Line 44"/>
          <p:cNvSpPr>
            <a:spLocks noChangeShapeType="1"/>
          </p:cNvSpPr>
          <p:nvPr/>
        </p:nvSpPr>
        <p:spPr bwMode="auto">
          <a:xfrm>
            <a:off x="276225" y="28892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13" name="Line 45"/>
          <p:cNvSpPr>
            <a:spLocks noChangeShapeType="1"/>
          </p:cNvSpPr>
          <p:nvPr/>
        </p:nvSpPr>
        <p:spPr bwMode="auto">
          <a:xfrm>
            <a:off x="8805863" y="28892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14" name="Line 46"/>
          <p:cNvSpPr>
            <a:spLocks noChangeShapeType="1"/>
          </p:cNvSpPr>
          <p:nvPr/>
        </p:nvSpPr>
        <p:spPr bwMode="auto">
          <a:xfrm>
            <a:off x="258763" y="2733675"/>
            <a:ext cx="86614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15" name="Line 47"/>
          <p:cNvSpPr>
            <a:spLocks noChangeShapeType="1"/>
          </p:cNvSpPr>
          <p:nvPr/>
        </p:nvSpPr>
        <p:spPr bwMode="auto">
          <a:xfrm>
            <a:off x="3141663" y="2686050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16" name="Line 48"/>
          <p:cNvSpPr>
            <a:spLocks noChangeShapeType="1"/>
          </p:cNvSpPr>
          <p:nvPr/>
        </p:nvSpPr>
        <p:spPr bwMode="auto">
          <a:xfrm>
            <a:off x="6024563" y="2686050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17" name="Line 49"/>
          <p:cNvSpPr>
            <a:spLocks noChangeShapeType="1"/>
          </p:cNvSpPr>
          <p:nvPr/>
        </p:nvSpPr>
        <p:spPr bwMode="auto">
          <a:xfrm>
            <a:off x="276225" y="25654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18" name="Line 50"/>
          <p:cNvSpPr>
            <a:spLocks noChangeShapeType="1"/>
          </p:cNvSpPr>
          <p:nvPr/>
        </p:nvSpPr>
        <p:spPr bwMode="auto">
          <a:xfrm>
            <a:off x="8805863" y="25654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19" name="Line 51"/>
          <p:cNvSpPr>
            <a:spLocks noChangeShapeType="1"/>
          </p:cNvSpPr>
          <p:nvPr/>
        </p:nvSpPr>
        <p:spPr bwMode="auto">
          <a:xfrm>
            <a:off x="276225" y="24098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20" name="Line 52"/>
          <p:cNvSpPr>
            <a:spLocks noChangeShapeType="1"/>
          </p:cNvSpPr>
          <p:nvPr/>
        </p:nvSpPr>
        <p:spPr bwMode="auto">
          <a:xfrm>
            <a:off x="8805863" y="24098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21" name="Line 53"/>
          <p:cNvSpPr>
            <a:spLocks noChangeShapeType="1"/>
          </p:cNvSpPr>
          <p:nvPr/>
        </p:nvSpPr>
        <p:spPr bwMode="auto">
          <a:xfrm>
            <a:off x="276225" y="22415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22" name="Line 54"/>
          <p:cNvSpPr>
            <a:spLocks noChangeShapeType="1"/>
          </p:cNvSpPr>
          <p:nvPr/>
        </p:nvSpPr>
        <p:spPr bwMode="auto">
          <a:xfrm>
            <a:off x="8805863" y="22415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23" name="Line 55"/>
          <p:cNvSpPr>
            <a:spLocks noChangeShapeType="1"/>
          </p:cNvSpPr>
          <p:nvPr/>
        </p:nvSpPr>
        <p:spPr bwMode="auto">
          <a:xfrm>
            <a:off x="276225" y="20748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24" name="Line 56"/>
          <p:cNvSpPr>
            <a:spLocks noChangeShapeType="1"/>
          </p:cNvSpPr>
          <p:nvPr/>
        </p:nvSpPr>
        <p:spPr bwMode="auto">
          <a:xfrm>
            <a:off x="8805863" y="20748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25" name="Line 57"/>
          <p:cNvSpPr>
            <a:spLocks noChangeShapeType="1"/>
          </p:cNvSpPr>
          <p:nvPr/>
        </p:nvSpPr>
        <p:spPr bwMode="auto">
          <a:xfrm>
            <a:off x="258763" y="1917700"/>
            <a:ext cx="86614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26" name="Line 58"/>
          <p:cNvSpPr>
            <a:spLocks noChangeShapeType="1"/>
          </p:cNvSpPr>
          <p:nvPr/>
        </p:nvSpPr>
        <p:spPr bwMode="auto">
          <a:xfrm>
            <a:off x="3141663" y="1870075"/>
            <a:ext cx="1587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27" name="Line 59"/>
          <p:cNvSpPr>
            <a:spLocks noChangeShapeType="1"/>
          </p:cNvSpPr>
          <p:nvPr/>
        </p:nvSpPr>
        <p:spPr bwMode="auto">
          <a:xfrm>
            <a:off x="6024563" y="1870075"/>
            <a:ext cx="1587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28" name="Line 60"/>
          <p:cNvSpPr>
            <a:spLocks noChangeShapeType="1"/>
          </p:cNvSpPr>
          <p:nvPr/>
        </p:nvSpPr>
        <p:spPr bwMode="auto">
          <a:xfrm>
            <a:off x="276225" y="17494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29" name="Line 61"/>
          <p:cNvSpPr>
            <a:spLocks noChangeShapeType="1"/>
          </p:cNvSpPr>
          <p:nvPr/>
        </p:nvSpPr>
        <p:spPr bwMode="auto">
          <a:xfrm>
            <a:off x="8805863" y="174942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30" name="Line 62"/>
          <p:cNvSpPr>
            <a:spLocks noChangeShapeType="1"/>
          </p:cNvSpPr>
          <p:nvPr/>
        </p:nvSpPr>
        <p:spPr bwMode="auto">
          <a:xfrm>
            <a:off x="276225" y="15938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31" name="Line 63"/>
          <p:cNvSpPr>
            <a:spLocks noChangeShapeType="1"/>
          </p:cNvSpPr>
          <p:nvPr/>
        </p:nvSpPr>
        <p:spPr bwMode="auto">
          <a:xfrm>
            <a:off x="8805863" y="159385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32" name="Line 64"/>
          <p:cNvSpPr>
            <a:spLocks noChangeShapeType="1"/>
          </p:cNvSpPr>
          <p:nvPr/>
        </p:nvSpPr>
        <p:spPr bwMode="auto">
          <a:xfrm>
            <a:off x="276225" y="14255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33" name="Line 65"/>
          <p:cNvSpPr>
            <a:spLocks noChangeShapeType="1"/>
          </p:cNvSpPr>
          <p:nvPr/>
        </p:nvSpPr>
        <p:spPr bwMode="auto">
          <a:xfrm>
            <a:off x="8805863" y="14255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34" name="Line 66"/>
          <p:cNvSpPr>
            <a:spLocks noChangeShapeType="1"/>
          </p:cNvSpPr>
          <p:nvPr/>
        </p:nvSpPr>
        <p:spPr bwMode="auto">
          <a:xfrm>
            <a:off x="276225" y="12588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35" name="Line 67"/>
          <p:cNvSpPr>
            <a:spLocks noChangeShapeType="1"/>
          </p:cNvSpPr>
          <p:nvPr/>
        </p:nvSpPr>
        <p:spPr bwMode="auto">
          <a:xfrm>
            <a:off x="8805863" y="12588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36" name="Rectangle 68"/>
          <p:cNvSpPr>
            <a:spLocks noChangeArrowheads="1"/>
          </p:cNvSpPr>
          <p:nvPr/>
        </p:nvSpPr>
        <p:spPr bwMode="auto">
          <a:xfrm>
            <a:off x="258763" y="1104900"/>
            <a:ext cx="8672512" cy="4895850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37" name="Rectangle 69"/>
          <p:cNvSpPr>
            <a:spLocks noChangeArrowheads="1"/>
          </p:cNvSpPr>
          <p:nvPr/>
        </p:nvSpPr>
        <p:spPr bwMode="auto">
          <a:xfrm>
            <a:off x="5253038" y="5402263"/>
            <a:ext cx="242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32838" name="Rectangle 70"/>
          <p:cNvSpPr>
            <a:spLocks noChangeArrowheads="1"/>
          </p:cNvSpPr>
          <p:nvPr/>
        </p:nvSpPr>
        <p:spPr bwMode="auto">
          <a:xfrm>
            <a:off x="3406775" y="540226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H</a:t>
            </a:r>
            <a:endParaRPr lang="en-US"/>
          </a:p>
        </p:txBody>
      </p:sp>
      <p:sp>
        <p:nvSpPr>
          <p:cNvPr id="32839" name="Rectangle 71"/>
          <p:cNvSpPr>
            <a:spLocks noChangeArrowheads="1"/>
          </p:cNvSpPr>
          <p:nvPr/>
        </p:nvSpPr>
        <p:spPr bwMode="auto">
          <a:xfrm>
            <a:off x="2855913" y="274638"/>
            <a:ext cx="478631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"KING" CALL TO DESIGNATE</a:t>
            </a:r>
            <a:endParaRPr lang="en-US"/>
          </a:p>
        </p:txBody>
      </p:sp>
      <p:sp>
        <p:nvSpPr>
          <p:cNvPr id="32840" name="Rectangle 72"/>
          <p:cNvSpPr>
            <a:spLocks noChangeArrowheads="1"/>
          </p:cNvSpPr>
          <p:nvPr/>
        </p:nvSpPr>
        <p:spPr bwMode="auto">
          <a:xfrm>
            <a:off x="2855913" y="585788"/>
            <a:ext cx="496411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WHICH BACK FREE RELEASES</a:t>
            </a:r>
            <a:endParaRPr lang="en-US"/>
          </a:p>
        </p:txBody>
      </p:sp>
      <p:sp>
        <p:nvSpPr>
          <p:cNvPr id="32841" name="Rectangle 73"/>
          <p:cNvSpPr>
            <a:spLocks noChangeArrowheads="1"/>
          </p:cNvSpPr>
          <p:nvPr/>
        </p:nvSpPr>
        <p:spPr bwMode="auto">
          <a:xfrm>
            <a:off x="277813" y="6142038"/>
            <a:ext cx="463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 i="1">
                <a:solidFill>
                  <a:srgbClr val="000000"/>
                </a:solidFill>
              </a:rPr>
              <a:t>KING CALL GIVES THE STRONG-SIDE</a:t>
            </a:r>
            <a:endParaRPr lang="en-US"/>
          </a:p>
        </p:txBody>
      </p:sp>
      <p:sp>
        <p:nvSpPr>
          <p:cNvPr id="32842" name="Rectangle 74"/>
          <p:cNvSpPr>
            <a:spLocks noChangeArrowheads="1"/>
          </p:cNvSpPr>
          <p:nvPr/>
        </p:nvSpPr>
        <p:spPr bwMode="auto">
          <a:xfrm>
            <a:off x="277813" y="6392863"/>
            <a:ext cx="29670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 i="1">
                <a:solidFill>
                  <a:srgbClr val="000000"/>
                </a:solidFill>
              </a:rPr>
              <a:t>BACK A FREE RELEASE</a:t>
            </a:r>
            <a:endParaRPr lang="en-US"/>
          </a:p>
        </p:txBody>
      </p:sp>
      <p:sp>
        <p:nvSpPr>
          <p:cNvPr id="32843" name="Freeform 75"/>
          <p:cNvSpPr>
            <a:spLocks/>
          </p:cNvSpPr>
          <p:nvPr/>
        </p:nvSpPr>
        <p:spPr bwMode="auto">
          <a:xfrm>
            <a:off x="5873750" y="404177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844" name="Oval 76"/>
          <p:cNvSpPr>
            <a:spLocks noChangeArrowheads="1"/>
          </p:cNvSpPr>
          <p:nvPr/>
        </p:nvSpPr>
        <p:spPr bwMode="auto">
          <a:xfrm>
            <a:off x="5286375" y="4378325"/>
            <a:ext cx="227013" cy="227013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845" name="Freeform 77"/>
          <p:cNvSpPr>
            <a:spLocks/>
          </p:cNvSpPr>
          <p:nvPr/>
        </p:nvSpPr>
        <p:spPr bwMode="auto">
          <a:xfrm>
            <a:off x="4986338" y="404177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846" name="Oval 78"/>
          <p:cNvSpPr>
            <a:spLocks noChangeArrowheads="1"/>
          </p:cNvSpPr>
          <p:nvPr/>
        </p:nvSpPr>
        <p:spPr bwMode="auto">
          <a:xfrm>
            <a:off x="4805363" y="4378325"/>
            <a:ext cx="228600" cy="227013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847" name="Freeform 79"/>
          <p:cNvSpPr>
            <a:spLocks/>
          </p:cNvSpPr>
          <p:nvPr/>
        </p:nvSpPr>
        <p:spPr bwMode="auto">
          <a:xfrm>
            <a:off x="3017838" y="400526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848" name="Rectangle 80"/>
          <p:cNvSpPr>
            <a:spLocks noChangeArrowheads="1"/>
          </p:cNvSpPr>
          <p:nvPr/>
        </p:nvSpPr>
        <p:spPr bwMode="auto">
          <a:xfrm>
            <a:off x="4265613" y="4378325"/>
            <a:ext cx="228600" cy="227013"/>
          </a:xfrm>
          <a:prstGeom prst="rect">
            <a:avLst/>
          </a:prstGeom>
          <a:solidFill>
            <a:srgbClr val="FFFFFF"/>
          </a:solidFill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849" name="Line 81"/>
          <p:cNvSpPr>
            <a:spLocks noChangeShapeType="1"/>
          </p:cNvSpPr>
          <p:nvPr/>
        </p:nvSpPr>
        <p:spPr bwMode="auto">
          <a:xfrm>
            <a:off x="4265613" y="4378325"/>
            <a:ext cx="204787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50" name="Line 82"/>
          <p:cNvSpPr>
            <a:spLocks noChangeShapeType="1"/>
          </p:cNvSpPr>
          <p:nvPr/>
        </p:nvSpPr>
        <p:spPr bwMode="auto">
          <a:xfrm flipV="1">
            <a:off x="4265613" y="4378325"/>
            <a:ext cx="204787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51" name="Freeform 83"/>
          <p:cNvSpPr>
            <a:spLocks/>
          </p:cNvSpPr>
          <p:nvPr/>
        </p:nvSpPr>
        <p:spPr bwMode="auto">
          <a:xfrm>
            <a:off x="5502275" y="360997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852" name="Oval 84"/>
          <p:cNvSpPr>
            <a:spLocks noChangeArrowheads="1"/>
          </p:cNvSpPr>
          <p:nvPr/>
        </p:nvSpPr>
        <p:spPr bwMode="auto">
          <a:xfrm>
            <a:off x="3762375" y="4378325"/>
            <a:ext cx="227013" cy="227013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853" name="Freeform 85"/>
          <p:cNvSpPr>
            <a:spLocks/>
          </p:cNvSpPr>
          <p:nvPr/>
        </p:nvSpPr>
        <p:spPr bwMode="auto">
          <a:xfrm>
            <a:off x="4494213" y="357346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854" name="Oval 86"/>
          <p:cNvSpPr>
            <a:spLocks noChangeArrowheads="1"/>
          </p:cNvSpPr>
          <p:nvPr/>
        </p:nvSpPr>
        <p:spPr bwMode="auto">
          <a:xfrm>
            <a:off x="3257550" y="4365625"/>
            <a:ext cx="228600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855" name="Freeform 87"/>
          <p:cNvSpPr>
            <a:spLocks/>
          </p:cNvSpPr>
          <p:nvPr/>
        </p:nvSpPr>
        <p:spPr bwMode="auto">
          <a:xfrm>
            <a:off x="3941763" y="401796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856" name="Oval 88"/>
          <p:cNvSpPr>
            <a:spLocks noChangeArrowheads="1"/>
          </p:cNvSpPr>
          <p:nvPr/>
        </p:nvSpPr>
        <p:spPr bwMode="auto">
          <a:xfrm>
            <a:off x="5765800" y="4365625"/>
            <a:ext cx="228600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857" name="Freeform 89"/>
          <p:cNvSpPr>
            <a:spLocks/>
          </p:cNvSpPr>
          <p:nvPr/>
        </p:nvSpPr>
        <p:spPr bwMode="auto">
          <a:xfrm>
            <a:off x="5994400" y="2625725"/>
            <a:ext cx="215900" cy="215900"/>
          </a:xfrm>
          <a:custGeom>
            <a:avLst/>
            <a:gdLst>
              <a:gd name="T0" fmla="*/ 0 w 272"/>
              <a:gd name="T1" fmla="*/ 0 h 273"/>
              <a:gd name="T2" fmla="*/ 272 w 272"/>
              <a:gd name="T3" fmla="*/ 0 h 273"/>
              <a:gd name="T4" fmla="*/ 136 w 272"/>
              <a:gd name="T5" fmla="*/ 273 h 273"/>
              <a:gd name="T6" fmla="*/ 0 w 272"/>
              <a:gd name="T7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3">
                <a:moveTo>
                  <a:pt x="0" y="0"/>
                </a:moveTo>
                <a:lnTo>
                  <a:pt x="272" y="0"/>
                </a:lnTo>
                <a:lnTo>
                  <a:pt x="136" y="27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858" name="Rectangle 90"/>
          <p:cNvSpPr>
            <a:spLocks noChangeArrowheads="1"/>
          </p:cNvSpPr>
          <p:nvPr/>
        </p:nvSpPr>
        <p:spPr bwMode="auto">
          <a:xfrm>
            <a:off x="4241800" y="4672013"/>
            <a:ext cx="3794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QB</a:t>
            </a:r>
            <a:endParaRPr lang="en-US"/>
          </a:p>
        </p:txBody>
      </p:sp>
      <p:sp>
        <p:nvSpPr>
          <p:cNvPr id="32859" name="Freeform 91"/>
          <p:cNvSpPr>
            <a:spLocks/>
          </p:cNvSpPr>
          <p:nvPr/>
        </p:nvSpPr>
        <p:spPr bwMode="auto">
          <a:xfrm>
            <a:off x="7805738" y="290195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860" name="Oval 92"/>
          <p:cNvSpPr>
            <a:spLocks noChangeArrowheads="1"/>
          </p:cNvSpPr>
          <p:nvPr/>
        </p:nvSpPr>
        <p:spPr bwMode="auto">
          <a:xfrm>
            <a:off x="5213350" y="5170488"/>
            <a:ext cx="228600" cy="227012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861" name="Freeform 93"/>
          <p:cNvSpPr>
            <a:spLocks/>
          </p:cNvSpPr>
          <p:nvPr/>
        </p:nvSpPr>
        <p:spPr bwMode="auto">
          <a:xfrm>
            <a:off x="1062038" y="279400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862" name="Oval 94"/>
          <p:cNvSpPr>
            <a:spLocks noChangeArrowheads="1"/>
          </p:cNvSpPr>
          <p:nvPr/>
        </p:nvSpPr>
        <p:spPr bwMode="auto">
          <a:xfrm>
            <a:off x="3365500" y="5181600"/>
            <a:ext cx="228600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863" name="Freeform 95"/>
          <p:cNvSpPr>
            <a:spLocks/>
          </p:cNvSpPr>
          <p:nvPr/>
        </p:nvSpPr>
        <p:spPr bwMode="auto">
          <a:xfrm>
            <a:off x="3414713" y="351472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864" name="Freeform 96"/>
          <p:cNvSpPr>
            <a:spLocks/>
          </p:cNvSpPr>
          <p:nvPr/>
        </p:nvSpPr>
        <p:spPr bwMode="auto">
          <a:xfrm>
            <a:off x="3030538" y="257810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865" name="Line 97"/>
          <p:cNvSpPr>
            <a:spLocks noChangeShapeType="1"/>
          </p:cNvSpPr>
          <p:nvPr/>
        </p:nvSpPr>
        <p:spPr bwMode="auto">
          <a:xfrm flipV="1">
            <a:off x="5440363" y="4225925"/>
            <a:ext cx="481012" cy="1555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66" name="Freeform 98"/>
          <p:cNvSpPr>
            <a:spLocks/>
          </p:cNvSpPr>
          <p:nvPr/>
        </p:nvSpPr>
        <p:spPr bwMode="auto">
          <a:xfrm>
            <a:off x="5895975" y="4143375"/>
            <a:ext cx="65088" cy="161925"/>
          </a:xfrm>
          <a:custGeom>
            <a:avLst/>
            <a:gdLst>
              <a:gd name="T0" fmla="*/ 81 w 81"/>
              <a:gd name="T1" fmla="*/ 196 h 203"/>
              <a:gd name="T2" fmla="*/ 62 w 81"/>
              <a:gd name="T3" fmla="*/ 203 h 203"/>
              <a:gd name="T4" fmla="*/ 0 w 81"/>
              <a:gd name="T5" fmla="*/ 6 h 203"/>
              <a:gd name="T6" fmla="*/ 18 w 81"/>
              <a:gd name="T7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" h="203">
                <a:moveTo>
                  <a:pt x="81" y="196"/>
                </a:moveTo>
                <a:lnTo>
                  <a:pt x="62" y="203"/>
                </a:lnTo>
                <a:lnTo>
                  <a:pt x="0" y="6"/>
                </a:lnTo>
                <a:lnTo>
                  <a:pt x="18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67" name="Arc 99"/>
          <p:cNvSpPr>
            <a:spLocks/>
          </p:cNvSpPr>
          <p:nvPr/>
        </p:nvSpPr>
        <p:spPr bwMode="auto">
          <a:xfrm>
            <a:off x="2747963" y="3382963"/>
            <a:ext cx="701675" cy="857250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479 h 21599"/>
              <a:gd name="T2" fmla="*/ 21405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0" y="21479"/>
                </a:moveTo>
                <a:cubicBezTo>
                  <a:pt x="65" y="9672"/>
                  <a:pt x="9598" y="106"/>
                  <a:pt x="21404" y="-1"/>
                </a:cubicBezTo>
              </a:path>
              <a:path w="21600" h="21599" stroke="0" extrusionOk="0">
                <a:moveTo>
                  <a:pt x="0" y="21479"/>
                </a:moveTo>
                <a:cubicBezTo>
                  <a:pt x="65" y="9672"/>
                  <a:pt x="9598" y="106"/>
                  <a:pt x="21404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68" name="Arc 100"/>
          <p:cNvSpPr>
            <a:spLocks/>
          </p:cNvSpPr>
          <p:nvPr/>
        </p:nvSpPr>
        <p:spPr bwMode="auto">
          <a:xfrm>
            <a:off x="2747963" y="4235450"/>
            <a:ext cx="725487" cy="1535113"/>
          </a:xfrm>
          <a:custGeom>
            <a:avLst/>
            <a:gdLst>
              <a:gd name="G0" fmla="+- 21600 0 0"/>
              <a:gd name="G1" fmla="+- 67 0 0"/>
              <a:gd name="G2" fmla="+- 21600 0 0"/>
              <a:gd name="T0" fmla="*/ 21409 w 21600"/>
              <a:gd name="T1" fmla="*/ 21666 h 21666"/>
              <a:gd name="T2" fmla="*/ 0 w 21600"/>
              <a:gd name="T3" fmla="*/ 0 h 21666"/>
              <a:gd name="T4" fmla="*/ 21600 w 21600"/>
              <a:gd name="T5" fmla="*/ 67 h 21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66" fill="none" extrusionOk="0">
                <a:moveTo>
                  <a:pt x="21408" y="21666"/>
                </a:moveTo>
                <a:cubicBezTo>
                  <a:pt x="9554" y="21561"/>
                  <a:pt x="0" y="11921"/>
                  <a:pt x="0" y="67"/>
                </a:cubicBezTo>
                <a:cubicBezTo>
                  <a:pt x="-1" y="44"/>
                  <a:pt x="0" y="22"/>
                  <a:pt x="0" y="0"/>
                </a:cubicBezTo>
              </a:path>
              <a:path w="21600" h="21666" stroke="0" extrusionOk="0">
                <a:moveTo>
                  <a:pt x="21408" y="21666"/>
                </a:moveTo>
                <a:cubicBezTo>
                  <a:pt x="9554" y="21561"/>
                  <a:pt x="0" y="11921"/>
                  <a:pt x="0" y="67"/>
                </a:cubicBezTo>
                <a:cubicBezTo>
                  <a:pt x="-1" y="44"/>
                  <a:pt x="0" y="22"/>
                  <a:pt x="0" y="0"/>
                </a:cubicBezTo>
                <a:lnTo>
                  <a:pt x="21600" y="67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69" name="Arc 101"/>
          <p:cNvSpPr>
            <a:spLocks/>
          </p:cNvSpPr>
          <p:nvPr/>
        </p:nvSpPr>
        <p:spPr bwMode="auto">
          <a:xfrm>
            <a:off x="3467100" y="3840163"/>
            <a:ext cx="744538" cy="1931987"/>
          </a:xfrm>
          <a:custGeom>
            <a:avLst/>
            <a:gdLst>
              <a:gd name="G0" fmla="+- 187 0 0"/>
              <a:gd name="G1" fmla="+- 72 0 0"/>
              <a:gd name="G2" fmla="+- 21600 0 0"/>
              <a:gd name="T0" fmla="*/ 21787 w 21787"/>
              <a:gd name="T1" fmla="*/ 0 h 21672"/>
              <a:gd name="T2" fmla="*/ 0 w 21787"/>
              <a:gd name="T3" fmla="*/ 21671 h 21672"/>
              <a:gd name="T4" fmla="*/ 187 w 21787"/>
              <a:gd name="T5" fmla="*/ 72 h 21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87" h="21672" fill="none" extrusionOk="0">
                <a:moveTo>
                  <a:pt x="21786" y="0"/>
                </a:moveTo>
                <a:cubicBezTo>
                  <a:pt x="21786" y="24"/>
                  <a:pt x="21787" y="48"/>
                  <a:pt x="21787" y="72"/>
                </a:cubicBezTo>
                <a:cubicBezTo>
                  <a:pt x="21787" y="12001"/>
                  <a:pt x="12116" y="21672"/>
                  <a:pt x="187" y="21672"/>
                </a:cubicBezTo>
                <a:cubicBezTo>
                  <a:pt x="124" y="21672"/>
                  <a:pt x="62" y="21671"/>
                  <a:pt x="-1" y="21671"/>
                </a:cubicBezTo>
              </a:path>
              <a:path w="21787" h="21672" stroke="0" extrusionOk="0">
                <a:moveTo>
                  <a:pt x="21786" y="0"/>
                </a:moveTo>
                <a:cubicBezTo>
                  <a:pt x="21786" y="24"/>
                  <a:pt x="21787" y="48"/>
                  <a:pt x="21787" y="72"/>
                </a:cubicBezTo>
                <a:cubicBezTo>
                  <a:pt x="21787" y="12001"/>
                  <a:pt x="12116" y="21672"/>
                  <a:pt x="187" y="21672"/>
                </a:cubicBezTo>
                <a:cubicBezTo>
                  <a:pt x="124" y="21672"/>
                  <a:pt x="62" y="21671"/>
                  <a:pt x="-1" y="21671"/>
                </a:cubicBezTo>
                <a:lnTo>
                  <a:pt x="187" y="7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70" name="Arc 102"/>
          <p:cNvSpPr>
            <a:spLocks/>
          </p:cNvSpPr>
          <p:nvPr/>
        </p:nvSpPr>
        <p:spPr bwMode="auto">
          <a:xfrm>
            <a:off x="3406775" y="3395663"/>
            <a:ext cx="803275" cy="450850"/>
          </a:xfrm>
          <a:custGeom>
            <a:avLst/>
            <a:gdLst>
              <a:gd name="G0" fmla="+- 172 0 0"/>
              <a:gd name="G1" fmla="+- 21600 0 0"/>
              <a:gd name="G2" fmla="+- 21600 0 0"/>
              <a:gd name="T0" fmla="*/ 0 w 21770"/>
              <a:gd name="T1" fmla="*/ 1 h 21600"/>
              <a:gd name="T2" fmla="*/ 21770 w 21770"/>
              <a:gd name="T3" fmla="*/ 21291 h 21600"/>
              <a:gd name="T4" fmla="*/ 172 w 217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70" h="21600" fill="none" extrusionOk="0">
                <a:moveTo>
                  <a:pt x="-1" y="0"/>
                </a:moveTo>
                <a:cubicBezTo>
                  <a:pt x="57" y="0"/>
                  <a:pt x="114" y="-1"/>
                  <a:pt x="172" y="0"/>
                </a:cubicBezTo>
                <a:cubicBezTo>
                  <a:pt x="11980" y="0"/>
                  <a:pt x="21600" y="9483"/>
                  <a:pt x="21769" y="21291"/>
                </a:cubicBezTo>
              </a:path>
              <a:path w="21770" h="21600" stroke="0" extrusionOk="0">
                <a:moveTo>
                  <a:pt x="-1" y="0"/>
                </a:moveTo>
                <a:cubicBezTo>
                  <a:pt x="57" y="0"/>
                  <a:pt x="114" y="-1"/>
                  <a:pt x="172" y="0"/>
                </a:cubicBezTo>
                <a:cubicBezTo>
                  <a:pt x="11980" y="0"/>
                  <a:pt x="21600" y="9483"/>
                  <a:pt x="21769" y="21291"/>
                </a:cubicBezTo>
                <a:lnTo>
                  <a:pt x="172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71" name="Arc 103"/>
          <p:cNvSpPr>
            <a:spLocks/>
          </p:cNvSpPr>
          <p:nvPr/>
        </p:nvSpPr>
        <p:spPr bwMode="auto">
          <a:xfrm>
            <a:off x="4165600" y="3371850"/>
            <a:ext cx="820738" cy="736600"/>
          </a:xfrm>
          <a:custGeom>
            <a:avLst/>
            <a:gdLst>
              <a:gd name="G0" fmla="+- 21599 0 0"/>
              <a:gd name="G1" fmla="+- 21599 0 0"/>
              <a:gd name="G2" fmla="+- 21600 0 0"/>
              <a:gd name="T0" fmla="*/ 0 w 21599"/>
              <a:gd name="T1" fmla="*/ 21413 h 21599"/>
              <a:gd name="T2" fmla="*/ 21432 w 21599"/>
              <a:gd name="T3" fmla="*/ 0 h 21599"/>
              <a:gd name="T4" fmla="*/ 21599 w 21599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599" fill="none" extrusionOk="0">
                <a:moveTo>
                  <a:pt x="-1" y="21412"/>
                </a:moveTo>
                <a:cubicBezTo>
                  <a:pt x="101" y="9621"/>
                  <a:pt x="9640" y="90"/>
                  <a:pt x="21431" y="-1"/>
                </a:cubicBezTo>
              </a:path>
              <a:path w="21599" h="21599" stroke="0" extrusionOk="0">
                <a:moveTo>
                  <a:pt x="-1" y="21412"/>
                </a:moveTo>
                <a:cubicBezTo>
                  <a:pt x="101" y="9621"/>
                  <a:pt x="9640" y="90"/>
                  <a:pt x="21431" y="-1"/>
                </a:cubicBezTo>
                <a:lnTo>
                  <a:pt x="21599" y="2159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72" name="Arc 104"/>
          <p:cNvSpPr>
            <a:spLocks/>
          </p:cNvSpPr>
          <p:nvPr/>
        </p:nvSpPr>
        <p:spPr bwMode="auto">
          <a:xfrm>
            <a:off x="4164013" y="4102100"/>
            <a:ext cx="377825" cy="636588"/>
          </a:xfrm>
          <a:custGeom>
            <a:avLst/>
            <a:gdLst>
              <a:gd name="G0" fmla="+- 21600 0 0"/>
              <a:gd name="G1" fmla="+- 217 0 0"/>
              <a:gd name="G2" fmla="+- 21600 0 0"/>
              <a:gd name="T0" fmla="*/ 21137 w 21600"/>
              <a:gd name="T1" fmla="*/ 21812 h 21812"/>
              <a:gd name="T2" fmla="*/ 1 w 21600"/>
              <a:gd name="T3" fmla="*/ 0 h 21812"/>
              <a:gd name="T4" fmla="*/ 21600 w 21600"/>
              <a:gd name="T5" fmla="*/ 217 h 21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812" fill="none" extrusionOk="0">
                <a:moveTo>
                  <a:pt x="21136" y="21812"/>
                </a:moveTo>
                <a:cubicBezTo>
                  <a:pt x="9390" y="21560"/>
                  <a:pt x="0" y="11965"/>
                  <a:pt x="0" y="217"/>
                </a:cubicBezTo>
                <a:cubicBezTo>
                  <a:pt x="-1" y="144"/>
                  <a:pt x="0" y="72"/>
                  <a:pt x="1" y="0"/>
                </a:cubicBezTo>
              </a:path>
              <a:path w="21600" h="21812" stroke="0" extrusionOk="0">
                <a:moveTo>
                  <a:pt x="21136" y="21812"/>
                </a:moveTo>
                <a:cubicBezTo>
                  <a:pt x="9390" y="21560"/>
                  <a:pt x="0" y="11965"/>
                  <a:pt x="0" y="217"/>
                </a:cubicBezTo>
                <a:cubicBezTo>
                  <a:pt x="-1" y="144"/>
                  <a:pt x="0" y="72"/>
                  <a:pt x="1" y="0"/>
                </a:cubicBezTo>
                <a:lnTo>
                  <a:pt x="21600" y="217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73" name="Arc 105"/>
          <p:cNvSpPr>
            <a:spLocks/>
          </p:cNvSpPr>
          <p:nvPr/>
        </p:nvSpPr>
        <p:spPr bwMode="auto">
          <a:xfrm>
            <a:off x="4521200" y="4714875"/>
            <a:ext cx="1068388" cy="23813"/>
          </a:xfrm>
          <a:custGeom>
            <a:avLst/>
            <a:gdLst>
              <a:gd name="G0" fmla="+- 376 0 0"/>
              <a:gd name="G1" fmla="+- 7173 0 0"/>
              <a:gd name="G2" fmla="+- 21600 0 0"/>
              <a:gd name="T0" fmla="*/ 20750 w 21976"/>
              <a:gd name="T1" fmla="*/ 0 h 28773"/>
              <a:gd name="T2" fmla="*/ 0 w 21976"/>
              <a:gd name="T3" fmla="*/ 28770 h 28773"/>
              <a:gd name="T4" fmla="*/ 376 w 21976"/>
              <a:gd name="T5" fmla="*/ 7173 h 28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976" h="28773" fill="none" extrusionOk="0">
                <a:moveTo>
                  <a:pt x="20750" y="-1"/>
                </a:moveTo>
                <a:cubicBezTo>
                  <a:pt x="21561" y="2304"/>
                  <a:pt x="21976" y="4729"/>
                  <a:pt x="21976" y="7173"/>
                </a:cubicBezTo>
                <a:cubicBezTo>
                  <a:pt x="21976" y="19102"/>
                  <a:pt x="12305" y="28773"/>
                  <a:pt x="376" y="28773"/>
                </a:cubicBezTo>
                <a:cubicBezTo>
                  <a:pt x="250" y="28773"/>
                  <a:pt x="125" y="28771"/>
                  <a:pt x="0" y="28769"/>
                </a:cubicBezTo>
              </a:path>
              <a:path w="21976" h="28773" stroke="0" extrusionOk="0">
                <a:moveTo>
                  <a:pt x="20750" y="-1"/>
                </a:moveTo>
                <a:cubicBezTo>
                  <a:pt x="21561" y="2304"/>
                  <a:pt x="21976" y="4729"/>
                  <a:pt x="21976" y="7173"/>
                </a:cubicBezTo>
                <a:cubicBezTo>
                  <a:pt x="21976" y="19102"/>
                  <a:pt x="12305" y="28773"/>
                  <a:pt x="376" y="28773"/>
                </a:cubicBezTo>
                <a:cubicBezTo>
                  <a:pt x="250" y="28773"/>
                  <a:pt x="125" y="28771"/>
                  <a:pt x="0" y="28769"/>
                </a:cubicBezTo>
                <a:lnTo>
                  <a:pt x="376" y="7173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74" name="Arc 106"/>
          <p:cNvSpPr>
            <a:spLocks/>
          </p:cNvSpPr>
          <p:nvPr/>
        </p:nvSpPr>
        <p:spPr bwMode="auto">
          <a:xfrm>
            <a:off x="5576888" y="3562350"/>
            <a:ext cx="301625" cy="1163638"/>
          </a:xfrm>
          <a:custGeom>
            <a:avLst/>
            <a:gdLst>
              <a:gd name="G0" fmla="+- 469 0 0"/>
              <a:gd name="G1" fmla="+- 123 0 0"/>
              <a:gd name="G2" fmla="+- 21600 0 0"/>
              <a:gd name="T0" fmla="*/ 22069 w 22069"/>
              <a:gd name="T1" fmla="*/ 0 h 21723"/>
              <a:gd name="T2" fmla="*/ 0 w 22069"/>
              <a:gd name="T3" fmla="*/ 21718 h 21723"/>
              <a:gd name="T4" fmla="*/ 469 w 22069"/>
              <a:gd name="T5" fmla="*/ 123 h 21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069" h="21723" fill="none" extrusionOk="0">
                <a:moveTo>
                  <a:pt x="22068" y="0"/>
                </a:moveTo>
                <a:cubicBezTo>
                  <a:pt x="22068" y="41"/>
                  <a:pt x="22069" y="82"/>
                  <a:pt x="22069" y="123"/>
                </a:cubicBezTo>
                <a:cubicBezTo>
                  <a:pt x="22069" y="12052"/>
                  <a:pt x="12398" y="21723"/>
                  <a:pt x="469" y="21723"/>
                </a:cubicBezTo>
                <a:cubicBezTo>
                  <a:pt x="312" y="21723"/>
                  <a:pt x="156" y="21721"/>
                  <a:pt x="0" y="21717"/>
                </a:cubicBezTo>
              </a:path>
              <a:path w="22069" h="21723" stroke="0" extrusionOk="0">
                <a:moveTo>
                  <a:pt x="22068" y="0"/>
                </a:moveTo>
                <a:cubicBezTo>
                  <a:pt x="22068" y="41"/>
                  <a:pt x="22069" y="82"/>
                  <a:pt x="22069" y="123"/>
                </a:cubicBezTo>
                <a:cubicBezTo>
                  <a:pt x="22069" y="12052"/>
                  <a:pt x="12398" y="21723"/>
                  <a:pt x="469" y="21723"/>
                </a:cubicBezTo>
                <a:cubicBezTo>
                  <a:pt x="312" y="21723"/>
                  <a:pt x="156" y="21721"/>
                  <a:pt x="0" y="21717"/>
                </a:cubicBezTo>
                <a:lnTo>
                  <a:pt x="469" y="123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75" name="Arc 107"/>
          <p:cNvSpPr>
            <a:spLocks/>
          </p:cNvSpPr>
          <p:nvPr/>
        </p:nvSpPr>
        <p:spPr bwMode="auto">
          <a:xfrm>
            <a:off x="4919663" y="3371850"/>
            <a:ext cx="958850" cy="196850"/>
          </a:xfrm>
          <a:custGeom>
            <a:avLst/>
            <a:gdLst>
              <a:gd name="G0" fmla="+- 144 0 0"/>
              <a:gd name="G1" fmla="+- 21600 0 0"/>
              <a:gd name="G2" fmla="+- 21600 0 0"/>
              <a:gd name="T0" fmla="*/ 0 w 21732"/>
              <a:gd name="T1" fmla="*/ 0 h 21600"/>
              <a:gd name="T2" fmla="*/ 21732 w 21732"/>
              <a:gd name="T3" fmla="*/ 20895 h 21600"/>
              <a:gd name="T4" fmla="*/ 144 w 2173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32" h="21600" fill="none" extrusionOk="0">
                <a:moveTo>
                  <a:pt x="0" y="0"/>
                </a:moveTo>
                <a:cubicBezTo>
                  <a:pt x="48" y="0"/>
                  <a:pt x="96" y="-1"/>
                  <a:pt x="144" y="0"/>
                </a:cubicBezTo>
                <a:cubicBezTo>
                  <a:pt x="11798" y="0"/>
                  <a:pt x="21352" y="9246"/>
                  <a:pt x="21732" y="20894"/>
                </a:cubicBezTo>
              </a:path>
              <a:path w="21732" h="21600" stroke="0" extrusionOk="0">
                <a:moveTo>
                  <a:pt x="0" y="0"/>
                </a:moveTo>
                <a:cubicBezTo>
                  <a:pt x="48" y="0"/>
                  <a:pt x="96" y="-1"/>
                  <a:pt x="144" y="0"/>
                </a:cubicBezTo>
                <a:cubicBezTo>
                  <a:pt x="11798" y="0"/>
                  <a:pt x="21352" y="9246"/>
                  <a:pt x="21732" y="20894"/>
                </a:cubicBezTo>
                <a:lnTo>
                  <a:pt x="144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76" name="Line 108"/>
          <p:cNvSpPr>
            <a:spLocks noChangeShapeType="1"/>
          </p:cNvSpPr>
          <p:nvPr/>
        </p:nvSpPr>
        <p:spPr bwMode="auto">
          <a:xfrm flipH="1">
            <a:off x="3529013" y="3733800"/>
            <a:ext cx="4762" cy="10636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77" name="Line 109"/>
          <p:cNvSpPr>
            <a:spLocks noChangeShapeType="1"/>
          </p:cNvSpPr>
          <p:nvPr/>
        </p:nvSpPr>
        <p:spPr bwMode="auto">
          <a:xfrm flipH="1">
            <a:off x="3522663" y="3957638"/>
            <a:ext cx="3175" cy="1079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78" name="Line 110"/>
          <p:cNvSpPr>
            <a:spLocks noChangeShapeType="1"/>
          </p:cNvSpPr>
          <p:nvPr/>
        </p:nvSpPr>
        <p:spPr bwMode="auto">
          <a:xfrm flipH="1">
            <a:off x="3514725" y="4183063"/>
            <a:ext cx="3175" cy="10636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79" name="Line 111"/>
          <p:cNvSpPr>
            <a:spLocks noChangeShapeType="1"/>
          </p:cNvSpPr>
          <p:nvPr/>
        </p:nvSpPr>
        <p:spPr bwMode="auto">
          <a:xfrm flipH="1">
            <a:off x="3506788" y="4406900"/>
            <a:ext cx="4762" cy="1079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80" name="Line 112"/>
          <p:cNvSpPr>
            <a:spLocks noChangeShapeType="1"/>
          </p:cNvSpPr>
          <p:nvPr/>
        </p:nvSpPr>
        <p:spPr bwMode="auto">
          <a:xfrm flipH="1">
            <a:off x="3498850" y="4632325"/>
            <a:ext cx="3175" cy="10636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81" name="Line 113"/>
          <p:cNvSpPr>
            <a:spLocks noChangeShapeType="1"/>
          </p:cNvSpPr>
          <p:nvPr/>
        </p:nvSpPr>
        <p:spPr bwMode="auto">
          <a:xfrm flipH="1">
            <a:off x="3492500" y="4857750"/>
            <a:ext cx="3175" cy="10636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82" name="Line 114"/>
          <p:cNvSpPr>
            <a:spLocks noChangeShapeType="1"/>
          </p:cNvSpPr>
          <p:nvPr/>
        </p:nvSpPr>
        <p:spPr bwMode="auto">
          <a:xfrm flipH="1">
            <a:off x="3484563" y="5081588"/>
            <a:ext cx="3175" cy="1047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83" name="Line 115"/>
          <p:cNvSpPr>
            <a:spLocks noChangeShapeType="1"/>
          </p:cNvSpPr>
          <p:nvPr/>
        </p:nvSpPr>
        <p:spPr bwMode="auto">
          <a:xfrm>
            <a:off x="3533775" y="3721100"/>
            <a:ext cx="1588" cy="1270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84" name="Line 116"/>
          <p:cNvSpPr>
            <a:spLocks noChangeShapeType="1"/>
          </p:cNvSpPr>
          <p:nvPr/>
        </p:nvSpPr>
        <p:spPr bwMode="auto">
          <a:xfrm flipV="1">
            <a:off x="4948238" y="4273550"/>
            <a:ext cx="107950" cy="9683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85" name="Freeform 117"/>
          <p:cNvSpPr>
            <a:spLocks/>
          </p:cNvSpPr>
          <p:nvPr/>
        </p:nvSpPr>
        <p:spPr bwMode="auto">
          <a:xfrm>
            <a:off x="5000625" y="4200525"/>
            <a:ext cx="122238" cy="133350"/>
          </a:xfrm>
          <a:custGeom>
            <a:avLst/>
            <a:gdLst>
              <a:gd name="T0" fmla="*/ 153 w 153"/>
              <a:gd name="T1" fmla="*/ 155 h 167"/>
              <a:gd name="T2" fmla="*/ 138 w 153"/>
              <a:gd name="T3" fmla="*/ 167 h 167"/>
              <a:gd name="T4" fmla="*/ 0 w 153"/>
              <a:gd name="T5" fmla="*/ 13 h 167"/>
              <a:gd name="T6" fmla="*/ 15 w 153"/>
              <a:gd name="T7" fmla="*/ 0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" h="167">
                <a:moveTo>
                  <a:pt x="153" y="155"/>
                </a:moveTo>
                <a:lnTo>
                  <a:pt x="138" y="167"/>
                </a:lnTo>
                <a:lnTo>
                  <a:pt x="0" y="13"/>
                </a:lnTo>
                <a:lnTo>
                  <a:pt x="15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86" name="Line 118"/>
          <p:cNvSpPr>
            <a:spLocks noChangeShapeType="1"/>
          </p:cNvSpPr>
          <p:nvPr/>
        </p:nvSpPr>
        <p:spPr bwMode="auto">
          <a:xfrm flipV="1">
            <a:off x="4395788" y="4297363"/>
            <a:ext cx="87312" cy="4762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87" name="Line 119"/>
          <p:cNvSpPr>
            <a:spLocks noChangeShapeType="1"/>
          </p:cNvSpPr>
          <p:nvPr/>
        </p:nvSpPr>
        <p:spPr bwMode="auto">
          <a:xfrm flipV="1">
            <a:off x="4576763" y="4197350"/>
            <a:ext cx="85725" cy="4762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88" name="Line 120"/>
          <p:cNvSpPr>
            <a:spLocks noChangeShapeType="1"/>
          </p:cNvSpPr>
          <p:nvPr/>
        </p:nvSpPr>
        <p:spPr bwMode="auto">
          <a:xfrm flipV="1">
            <a:off x="4756150" y="4097338"/>
            <a:ext cx="85725" cy="4762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89" name="Line 121"/>
          <p:cNvSpPr>
            <a:spLocks noChangeShapeType="1"/>
          </p:cNvSpPr>
          <p:nvPr/>
        </p:nvSpPr>
        <p:spPr bwMode="auto">
          <a:xfrm flipV="1">
            <a:off x="4935538" y="3997325"/>
            <a:ext cx="87312" cy="4762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90" name="Line 122"/>
          <p:cNvSpPr>
            <a:spLocks noChangeShapeType="1"/>
          </p:cNvSpPr>
          <p:nvPr/>
        </p:nvSpPr>
        <p:spPr bwMode="auto">
          <a:xfrm flipV="1">
            <a:off x="5116513" y="3897313"/>
            <a:ext cx="85725" cy="4762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91" name="Line 123"/>
          <p:cNvSpPr>
            <a:spLocks noChangeShapeType="1"/>
          </p:cNvSpPr>
          <p:nvPr/>
        </p:nvSpPr>
        <p:spPr bwMode="auto">
          <a:xfrm flipV="1">
            <a:off x="5295900" y="3797300"/>
            <a:ext cx="87313" cy="4762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92" name="Line 124"/>
          <p:cNvSpPr>
            <a:spLocks noChangeShapeType="1"/>
          </p:cNvSpPr>
          <p:nvPr/>
        </p:nvSpPr>
        <p:spPr bwMode="auto">
          <a:xfrm flipV="1">
            <a:off x="5476875" y="3698875"/>
            <a:ext cx="82550" cy="4603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93" name="Line 125"/>
          <p:cNvSpPr>
            <a:spLocks noChangeShapeType="1"/>
          </p:cNvSpPr>
          <p:nvPr/>
        </p:nvSpPr>
        <p:spPr bwMode="auto">
          <a:xfrm flipH="1">
            <a:off x="4545013" y="3792538"/>
            <a:ext cx="42862" cy="1174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94" name="Line 126"/>
          <p:cNvSpPr>
            <a:spLocks noChangeShapeType="1"/>
          </p:cNvSpPr>
          <p:nvPr/>
        </p:nvSpPr>
        <p:spPr bwMode="auto">
          <a:xfrm flipH="1">
            <a:off x="4464050" y="4016375"/>
            <a:ext cx="42863" cy="11906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95" name="Line 127"/>
          <p:cNvSpPr>
            <a:spLocks noChangeShapeType="1"/>
          </p:cNvSpPr>
          <p:nvPr/>
        </p:nvSpPr>
        <p:spPr bwMode="auto">
          <a:xfrm flipH="1">
            <a:off x="4384675" y="4241800"/>
            <a:ext cx="41275" cy="11588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96" name="Line 128"/>
          <p:cNvSpPr>
            <a:spLocks noChangeShapeType="1"/>
          </p:cNvSpPr>
          <p:nvPr/>
        </p:nvSpPr>
        <p:spPr bwMode="auto">
          <a:xfrm flipH="1" flipV="1">
            <a:off x="3197225" y="4235450"/>
            <a:ext cx="119063" cy="1428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97" name="Freeform 129"/>
          <p:cNvSpPr>
            <a:spLocks/>
          </p:cNvSpPr>
          <p:nvPr/>
        </p:nvSpPr>
        <p:spPr bwMode="auto">
          <a:xfrm>
            <a:off x="3124200" y="4170363"/>
            <a:ext cx="136525" cy="115887"/>
          </a:xfrm>
          <a:custGeom>
            <a:avLst/>
            <a:gdLst>
              <a:gd name="T0" fmla="*/ 159 w 172"/>
              <a:gd name="T1" fmla="*/ 0 h 145"/>
              <a:gd name="T2" fmla="*/ 172 w 172"/>
              <a:gd name="T3" fmla="*/ 15 h 145"/>
              <a:gd name="T4" fmla="*/ 13 w 172"/>
              <a:gd name="T5" fmla="*/ 145 h 145"/>
              <a:gd name="T6" fmla="*/ 0 w 172"/>
              <a:gd name="T7" fmla="*/ 13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45">
                <a:moveTo>
                  <a:pt x="159" y="0"/>
                </a:moveTo>
                <a:lnTo>
                  <a:pt x="172" y="15"/>
                </a:lnTo>
                <a:lnTo>
                  <a:pt x="13" y="145"/>
                </a:lnTo>
                <a:lnTo>
                  <a:pt x="0" y="13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98" name="Line 130"/>
          <p:cNvSpPr>
            <a:spLocks noChangeShapeType="1"/>
          </p:cNvSpPr>
          <p:nvPr/>
        </p:nvSpPr>
        <p:spPr bwMode="auto">
          <a:xfrm flipV="1">
            <a:off x="3881438" y="4200525"/>
            <a:ext cx="155575" cy="17303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899" name="Freeform 131"/>
          <p:cNvSpPr>
            <a:spLocks/>
          </p:cNvSpPr>
          <p:nvPr/>
        </p:nvSpPr>
        <p:spPr bwMode="auto">
          <a:xfrm>
            <a:off x="3975100" y="4133850"/>
            <a:ext cx="133350" cy="122238"/>
          </a:xfrm>
          <a:custGeom>
            <a:avLst/>
            <a:gdLst>
              <a:gd name="T0" fmla="*/ 167 w 167"/>
              <a:gd name="T1" fmla="*/ 138 h 153"/>
              <a:gd name="T2" fmla="*/ 155 w 167"/>
              <a:gd name="T3" fmla="*/ 153 h 153"/>
              <a:gd name="T4" fmla="*/ 0 w 167"/>
              <a:gd name="T5" fmla="*/ 15 h 153"/>
              <a:gd name="T6" fmla="*/ 13 w 167"/>
              <a:gd name="T7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7" h="153">
                <a:moveTo>
                  <a:pt x="167" y="138"/>
                </a:moveTo>
                <a:lnTo>
                  <a:pt x="155" y="153"/>
                </a:lnTo>
                <a:lnTo>
                  <a:pt x="0" y="15"/>
                </a:lnTo>
                <a:lnTo>
                  <a:pt x="13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900" name="Line 132"/>
          <p:cNvSpPr>
            <a:spLocks noChangeShapeType="1"/>
          </p:cNvSpPr>
          <p:nvPr/>
        </p:nvSpPr>
        <p:spPr bwMode="auto">
          <a:xfrm flipV="1">
            <a:off x="5908675" y="3898900"/>
            <a:ext cx="539750" cy="47942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901" name="Freeform 133"/>
          <p:cNvSpPr>
            <a:spLocks/>
          </p:cNvSpPr>
          <p:nvPr/>
        </p:nvSpPr>
        <p:spPr bwMode="auto">
          <a:xfrm>
            <a:off x="6294438" y="3898900"/>
            <a:ext cx="153987" cy="146050"/>
          </a:xfrm>
          <a:custGeom>
            <a:avLst/>
            <a:gdLst>
              <a:gd name="T0" fmla="*/ 193 w 193"/>
              <a:gd name="T1" fmla="*/ 0 h 183"/>
              <a:gd name="T2" fmla="*/ 0 w 193"/>
              <a:gd name="T3" fmla="*/ 75 h 183"/>
              <a:gd name="T4" fmla="*/ 95 w 193"/>
              <a:gd name="T5" fmla="*/ 183 h 183"/>
              <a:gd name="T6" fmla="*/ 193 w 193"/>
              <a:gd name="T7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3" h="183">
                <a:moveTo>
                  <a:pt x="193" y="0"/>
                </a:moveTo>
                <a:lnTo>
                  <a:pt x="0" y="75"/>
                </a:lnTo>
                <a:lnTo>
                  <a:pt x="95" y="183"/>
                </a:lnTo>
                <a:lnTo>
                  <a:pt x="193" y="0"/>
                </a:lnTo>
                <a:close/>
              </a:path>
            </a:pathLst>
          </a:custGeom>
          <a:solidFill>
            <a:srgbClr val="000000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32902" name="Line 134"/>
          <p:cNvSpPr>
            <a:spLocks noChangeShapeType="1"/>
          </p:cNvSpPr>
          <p:nvPr/>
        </p:nvSpPr>
        <p:spPr bwMode="auto">
          <a:xfrm>
            <a:off x="5429250" y="5267325"/>
            <a:ext cx="947738" cy="1270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2903" name="Freeform 135"/>
          <p:cNvSpPr>
            <a:spLocks/>
          </p:cNvSpPr>
          <p:nvPr/>
        </p:nvSpPr>
        <p:spPr bwMode="auto">
          <a:xfrm>
            <a:off x="6219825" y="5221288"/>
            <a:ext cx="157163" cy="112712"/>
          </a:xfrm>
          <a:custGeom>
            <a:avLst/>
            <a:gdLst>
              <a:gd name="T0" fmla="*/ 198 w 198"/>
              <a:gd name="T1" fmla="*/ 73 h 143"/>
              <a:gd name="T2" fmla="*/ 2 w 198"/>
              <a:gd name="T3" fmla="*/ 0 h 143"/>
              <a:gd name="T4" fmla="*/ 0 w 198"/>
              <a:gd name="T5" fmla="*/ 143 h 143"/>
              <a:gd name="T6" fmla="*/ 198 w 198"/>
              <a:gd name="T7" fmla="*/ 73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8" h="143">
                <a:moveTo>
                  <a:pt x="198" y="73"/>
                </a:moveTo>
                <a:lnTo>
                  <a:pt x="2" y="0"/>
                </a:lnTo>
                <a:lnTo>
                  <a:pt x="0" y="143"/>
                </a:lnTo>
                <a:lnTo>
                  <a:pt x="198" y="73"/>
                </a:lnTo>
                <a:close/>
              </a:path>
            </a:pathLst>
          </a:custGeom>
          <a:solidFill>
            <a:srgbClr val="000000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914400"/>
            <a:ext cx="5208587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2855913" y="274638"/>
            <a:ext cx="478631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"KING" CALL TO DESIGNATE</a:t>
            </a:r>
            <a:endParaRPr lang="en-US"/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2855913" y="585788"/>
            <a:ext cx="496411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WHICH BACK FREE RELEASES</a:t>
            </a:r>
            <a:endParaRPr lang="en-US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0531-3C55-4A76-A3B7-6752278B2271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B674-89A0-4142-B12F-079CD7D16B4F}" type="slidenum">
              <a:rPr lang="en-US"/>
              <a:pPr/>
              <a:t>36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Queen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 “Queen” call free releases the Back on the Quick-side.</a:t>
            </a:r>
          </a:p>
          <a:p>
            <a:pPr lvl="1"/>
            <a:r>
              <a:rPr lang="en-US" sz="2200"/>
              <a:t>The other back will check release to the “Strong-side.”</a:t>
            </a:r>
          </a:p>
          <a:p>
            <a:r>
              <a:rPr lang="en-US" sz="2400"/>
              <a:t>The Center, Quick-side Guard, and Tackle will block to the Quick-side.</a:t>
            </a:r>
          </a:p>
          <a:p>
            <a:r>
              <a:rPr lang="en-US" sz="2400"/>
              <a:t>The Strong-side Guard and Tackle will block to the Strong-side, and the back will check release to the Strong-side.</a:t>
            </a:r>
          </a:p>
          <a:p>
            <a:endParaRPr lang="en-US" sz="240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276225" y="58594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8805863" y="58594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276225" y="56911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8805863" y="56911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276225" y="55356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8805863" y="55356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276225" y="53673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8805863" y="53673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258763" y="5211763"/>
            <a:ext cx="86614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3141663" y="5162550"/>
            <a:ext cx="1587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6024563" y="5162550"/>
            <a:ext cx="1587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276225" y="50434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8805863" y="50434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276225" y="48752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8805863" y="48752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276225" y="47196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8805863" y="47196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276225" y="45513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8805863" y="45513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258763" y="4395788"/>
            <a:ext cx="86614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3141663" y="4346575"/>
            <a:ext cx="1587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6024563" y="4346575"/>
            <a:ext cx="1587" cy="9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76225" y="42275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8805863" y="42275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276225" y="40592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8805863" y="40592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276225" y="39036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8805863" y="39036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>
            <a:off x="276225" y="37353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8805863" y="37353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>
            <a:off x="258763" y="3579813"/>
            <a:ext cx="86614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>
            <a:off x="3141663" y="3532188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>
            <a:off x="6024563" y="3532188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276225" y="34115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8805863" y="34115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>
            <a:off x="276225" y="32432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12" name="Line 40"/>
          <p:cNvSpPr>
            <a:spLocks noChangeShapeType="1"/>
          </p:cNvSpPr>
          <p:nvPr/>
        </p:nvSpPr>
        <p:spPr bwMode="auto">
          <a:xfrm>
            <a:off x="8805863" y="32432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>
            <a:off x="276225" y="30876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>
            <a:off x="8805863" y="30876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>
            <a:off x="276225" y="29194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>
            <a:off x="8805863" y="29194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17" name="Line 45"/>
          <p:cNvSpPr>
            <a:spLocks noChangeShapeType="1"/>
          </p:cNvSpPr>
          <p:nvPr/>
        </p:nvSpPr>
        <p:spPr bwMode="auto">
          <a:xfrm>
            <a:off x="258763" y="2763838"/>
            <a:ext cx="86614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18" name="Line 46"/>
          <p:cNvSpPr>
            <a:spLocks noChangeShapeType="1"/>
          </p:cNvSpPr>
          <p:nvPr/>
        </p:nvSpPr>
        <p:spPr bwMode="auto">
          <a:xfrm>
            <a:off x="3141663" y="2716213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19" name="Line 47"/>
          <p:cNvSpPr>
            <a:spLocks noChangeShapeType="1"/>
          </p:cNvSpPr>
          <p:nvPr/>
        </p:nvSpPr>
        <p:spPr bwMode="auto">
          <a:xfrm>
            <a:off x="6024563" y="2716213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20" name="Line 48"/>
          <p:cNvSpPr>
            <a:spLocks noChangeShapeType="1"/>
          </p:cNvSpPr>
          <p:nvPr/>
        </p:nvSpPr>
        <p:spPr bwMode="auto">
          <a:xfrm>
            <a:off x="276225" y="25955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21" name="Line 49"/>
          <p:cNvSpPr>
            <a:spLocks noChangeShapeType="1"/>
          </p:cNvSpPr>
          <p:nvPr/>
        </p:nvSpPr>
        <p:spPr bwMode="auto">
          <a:xfrm>
            <a:off x="8805863" y="25955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22" name="Line 50"/>
          <p:cNvSpPr>
            <a:spLocks noChangeShapeType="1"/>
          </p:cNvSpPr>
          <p:nvPr/>
        </p:nvSpPr>
        <p:spPr bwMode="auto">
          <a:xfrm>
            <a:off x="276225" y="24272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23" name="Line 51"/>
          <p:cNvSpPr>
            <a:spLocks noChangeShapeType="1"/>
          </p:cNvSpPr>
          <p:nvPr/>
        </p:nvSpPr>
        <p:spPr bwMode="auto">
          <a:xfrm>
            <a:off x="8805863" y="24272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24" name="Line 52"/>
          <p:cNvSpPr>
            <a:spLocks noChangeShapeType="1"/>
          </p:cNvSpPr>
          <p:nvPr/>
        </p:nvSpPr>
        <p:spPr bwMode="auto">
          <a:xfrm>
            <a:off x="276225" y="22717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25" name="Line 53"/>
          <p:cNvSpPr>
            <a:spLocks noChangeShapeType="1"/>
          </p:cNvSpPr>
          <p:nvPr/>
        </p:nvSpPr>
        <p:spPr bwMode="auto">
          <a:xfrm>
            <a:off x="8805863" y="22717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26" name="Line 54"/>
          <p:cNvSpPr>
            <a:spLocks noChangeShapeType="1"/>
          </p:cNvSpPr>
          <p:nvPr/>
        </p:nvSpPr>
        <p:spPr bwMode="auto">
          <a:xfrm>
            <a:off x="276225" y="21034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27" name="Line 55"/>
          <p:cNvSpPr>
            <a:spLocks noChangeShapeType="1"/>
          </p:cNvSpPr>
          <p:nvPr/>
        </p:nvSpPr>
        <p:spPr bwMode="auto">
          <a:xfrm>
            <a:off x="8805863" y="21034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28" name="Line 56"/>
          <p:cNvSpPr>
            <a:spLocks noChangeShapeType="1"/>
          </p:cNvSpPr>
          <p:nvPr/>
        </p:nvSpPr>
        <p:spPr bwMode="auto">
          <a:xfrm>
            <a:off x="258763" y="1947863"/>
            <a:ext cx="86614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29" name="Line 57"/>
          <p:cNvSpPr>
            <a:spLocks noChangeShapeType="1"/>
          </p:cNvSpPr>
          <p:nvPr/>
        </p:nvSpPr>
        <p:spPr bwMode="auto">
          <a:xfrm>
            <a:off x="3141663" y="1900238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30" name="Line 58"/>
          <p:cNvSpPr>
            <a:spLocks noChangeShapeType="1"/>
          </p:cNvSpPr>
          <p:nvPr/>
        </p:nvSpPr>
        <p:spPr bwMode="auto">
          <a:xfrm>
            <a:off x="6024563" y="1900238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31" name="Line 59"/>
          <p:cNvSpPr>
            <a:spLocks noChangeShapeType="1"/>
          </p:cNvSpPr>
          <p:nvPr/>
        </p:nvSpPr>
        <p:spPr bwMode="auto">
          <a:xfrm>
            <a:off x="276225" y="17795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32" name="Line 60"/>
          <p:cNvSpPr>
            <a:spLocks noChangeShapeType="1"/>
          </p:cNvSpPr>
          <p:nvPr/>
        </p:nvSpPr>
        <p:spPr bwMode="auto">
          <a:xfrm>
            <a:off x="8805863" y="17795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33" name="Line 61"/>
          <p:cNvSpPr>
            <a:spLocks noChangeShapeType="1"/>
          </p:cNvSpPr>
          <p:nvPr/>
        </p:nvSpPr>
        <p:spPr bwMode="auto">
          <a:xfrm>
            <a:off x="276225" y="16113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34" name="Line 62"/>
          <p:cNvSpPr>
            <a:spLocks noChangeShapeType="1"/>
          </p:cNvSpPr>
          <p:nvPr/>
        </p:nvSpPr>
        <p:spPr bwMode="auto">
          <a:xfrm>
            <a:off x="8805863" y="16113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35" name="Line 63"/>
          <p:cNvSpPr>
            <a:spLocks noChangeShapeType="1"/>
          </p:cNvSpPr>
          <p:nvPr/>
        </p:nvSpPr>
        <p:spPr bwMode="auto">
          <a:xfrm>
            <a:off x="276225" y="14557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36" name="Line 64"/>
          <p:cNvSpPr>
            <a:spLocks noChangeShapeType="1"/>
          </p:cNvSpPr>
          <p:nvPr/>
        </p:nvSpPr>
        <p:spPr bwMode="auto">
          <a:xfrm>
            <a:off x="8805863" y="14557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37" name="Line 65"/>
          <p:cNvSpPr>
            <a:spLocks noChangeShapeType="1"/>
          </p:cNvSpPr>
          <p:nvPr/>
        </p:nvSpPr>
        <p:spPr bwMode="auto">
          <a:xfrm>
            <a:off x="276225" y="12874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38" name="Line 66"/>
          <p:cNvSpPr>
            <a:spLocks noChangeShapeType="1"/>
          </p:cNvSpPr>
          <p:nvPr/>
        </p:nvSpPr>
        <p:spPr bwMode="auto">
          <a:xfrm>
            <a:off x="8805863" y="12874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39" name="Rectangle 67"/>
          <p:cNvSpPr>
            <a:spLocks noChangeArrowheads="1"/>
          </p:cNvSpPr>
          <p:nvPr/>
        </p:nvSpPr>
        <p:spPr bwMode="auto">
          <a:xfrm>
            <a:off x="258763" y="1133475"/>
            <a:ext cx="8672512" cy="4894263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40" name="Rectangle 68"/>
          <p:cNvSpPr>
            <a:spLocks noChangeArrowheads="1"/>
          </p:cNvSpPr>
          <p:nvPr/>
        </p:nvSpPr>
        <p:spPr bwMode="auto">
          <a:xfrm>
            <a:off x="279400" y="6218238"/>
            <a:ext cx="467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 i="1">
                <a:solidFill>
                  <a:srgbClr val="000000"/>
                </a:solidFill>
              </a:rPr>
              <a:t>QUEEN CALL GIVES THE QUICK-SIDE</a:t>
            </a:r>
            <a:endParaRPr lang="en-US"/>
          </a:p>
        </p:txBody>
      </p:sp>
      <p:sp>
        <p:nvSpPr>
          <p:cNvPr id="28741" name="Rectangle 69"/>
          <p:cNvSpPr>
            <a:spLocks noChangeArrowheads="1"/>
          </p:cNvSpPr>
          <p:nvPr/>
        </p:nvSpPr>
        <p:spPr bwMode="auto">
          <a:xfrm>
            <a:off x="279400" y="6470650"/>
            <a:ext cx="2967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 i="1">
                <a:solidFill>
                  <a:srgbClr val="000000"/>
                </a:solidFill>
              </a:rPr>
              <a:t>BACK A FREE RELEASE</a:t>
            </a:r>
            <a:endParaRPr lang="en-US"/>
          </a:p>
        </p:txBody>
      </p:sp>
      <p:sp>
        <p:nvSpPr>
          <p:cNvPr id="28742" name="Rectangle 70"/>
          <p:cNvSpPr>
            <a:spLocks noChangeArrowheads="1"/>
          </p:cNvSpPr>
          <p:nvPr/>
        </p:nvSpPr>
        <p:spPr bwMode="auto">
          <a:xfrm>
            <a:off x="5253038" y="5429250"/>
            <a:ext cx="242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28743" name="Rectangle 71"/>
          <p:cNvSpPr>
            <a:spLocks noChangeArrowheads="1"/>
          </p:cNvSpPr>
          <p:nvPr/>
        </p:nvSpPr>
        <p:spPr bwMode="auto">
          <a:xfrm>
            <a:off x="3406775" y="542925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H</a:t>
            </a:r>
            <a:endParaRPr lang="en-US"/>
          </a:p>
        </p:txBody>
      </p:sp>
      <p:sp>
        <p:nvSpPr>
          <p:cNvPr id="28744" name="Rectangle 72"/>
          <p:cNvSpPr>
            <a:spLocks noChangeArrowheads="1"/>
          </p:cNvSpPr>
          <p:nvPr/>
        </p:nvSpPr>
        <p:spPr bwMode="auto">
          <a:xfrm>
            <a:off x="2662238" y="304800"/>
            <a:ext cx="506888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"QUEEN" CALL TO DESIGNATE</a:t>
            </a:r>
            <a:endParaRPr lang="en-US"/>
          </a:p>
        </p:txBody>
      </p:sp>
      <p:sp>
        <p:nvSpPr>
          <p:cNvPr id="28745" name="Rectangle 73"/>
          <p:cNvSpPr>
            <a:spLocks noChangeArrowheads="1"/>
          </p:cNvSpPr>
          <p:nvPr/>
        </p:nvSpPr>
        <p:spPr bwMode="auto">
          <a:xfrm>
            <a:off x="2662238" y="615950"/>
            <a:ext cx="504348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WHICH BACK FREE RELEASES.</a:t>
            </a:r>
            <a:endParaRPr lang="en-US"/>
          </a:p>
        </p:txBody>
      </p:sp>
      <p:sp>
        <p:nvSpPr>
          <p:cNvPr id="28746" name="Freeform 74"/>
          <p:cNvSpPr>
            <a:spLocks/>
          </p:cNvSpPr>
          <p:nvPr/>
        </p:nvSpPr>
        <p:spPr bwMode="auto">
          <a:xfrm>
            <a:off x="5873750" y="4071938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747" name="Oval 75"/>
          <p:cNvSpPr>
            <a:spLocks noChangeArrowheads="1"/>
          </p:cNvSpPr>
          <p:nvPr/>
        </p:nvSpPr>
        <p:spPr bwMode="auto">
          <a:xfrm>
            <a:off x="5286375" y="4395788"/>
            <a:ext cx="227013" cy="227012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748" name="Freeform 76"/>
          <p:cNvSpPr>
            <a:spLocks/>
          </p:cNvSpPr>
          <p:nvPr/>
        </p:nvSpPr>
        <p:spPr bwMode="auto">
          <a:xfrm>
            <a:off x="4986338" y="4071938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749" name="Oval 77"/>
          <p:cNvSpPr>
            <a:spLocks noChangeArrowheads="1"/>
          </p:cNvSpPr>
          <p:nvPr/>
        </p:nvSpPr>
        <p:spPr bwMode="auto">
          <a:xfrm>
            <a:off x="4805363" y="4395788"/>
            <a:ext cx="228600" cy="227012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750" name="Freeform 78"/>
          <p:cNvSpPr>
            <a:spLocks/>
          </p:cNvSpPr>
          <p:nvPr/>
        </p:nvSpPr>
        <p:spPr bwMode="auto">
          <a:xfrm>
            <a:off x="3017838" y="402272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751" name="Rectangle 79"/>
          <p:cNvSpPr>
            <a:spLocks noChangeArrowheads="1"/>
          </p:cNvSpPr>
          <p:nvPr/>
        </p:nvSpPr>
        <p:spPr bwMode="auto">
          <a:xfrm>
            <a:off x="4265613" y="4395788"/>
            <a:ext cx="228600" cy="227012"/>
          </a:xfrm>
          <a:prstGeom prst="rect">
            <a:avLst/>
          </a:prstGeom>
          <a:solidFill>
            <a:srgbClr val="FFFFFF"/>
          </a:solidFill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752" name="Line 80"/>
          <p:cNvSpPr>
            <a:spLocks noChangeShapeType="1"/>
          </p:cNvSpPr>
          <p:nvPr/>
        </p:nvSpPr>
        <p:spPr bwMode="auto">
          <a:xfrm>
            <a:off x="4265613" y="4395788"/>
            <a:ext cx="204787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53" name="Line 81"/>
          <p:cNvSpPr>
            <a:spLocks noChangeShapeType="1"/>
          </p:cNvSpPr>
          <p:nvPr/>
        </p:nvSpPr>
        <p:spPr bwMode="auto">
          <a:xfrm flipV="1">
            <a:off x="4265613" y="4395788"/>
            <a:ext cx="204787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54" name="Freeform 82"/>
          <p:cNvSpPr>
            <a:spLocks/>
          </p:cNvSpPr>
          <p:nvPr/>
        </p:nvSpPr>
        <p:spPr bwMode="auto">
          <a:xfrm>
            <a:off x="5502275" y="3640138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755" name="Oval 83"/>
          <p:cNvSpPr>
            <a:spLocks noChangeArrowheads="1"/>
          </p:cNvSpPr>
          <p:nvPr/>
        </p:nvSpPr>
        <p:spPr bwMode="auto">
          <a:xfrm>
            <a:off x="3762375" y="4395788"/>
            <a:ext cx="227013" cy="227012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756" name="Freeform 84"/>
          <p:cNvSpPr>
            <a:spLocks/>
          </p:cNvSpPr>
          <p:nvPr/>
        </p:nvSpPr>
        <p:spPr bwMode="auto">
          <a:xfrm>
            <a:off x="4494213" y="360362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757" name="Oval 85"/>
          <p:cNvSpPr>
            <a:spLocks noChangeArrowheads="1"/>
          </p:cNvSpPr>
          <p:nvPr/>
        </p:nvSpPr>
        <p:spPr bwMode="auto">
          <a:xfrm>
            <a:off x="3257550" y="4395788"/>
            <a:ext cx="228600" cy="227012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758" name="Freeform 86"/>
          <p:cNvSpPr>
            <a:spLocks/>
          </p:cNvSpPr>
          <p:nvPr/>
        </p:nvSpPr>
        <p:spPr bwMode="auto">
          <a:xfrm>
            <a:off x="3941763" y="404812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759" name="Oval 87"/>
          <p:cNvSpPr>
            <a:spLocks noChangeArrowheads="1"/>
          </p:cNvSpPr>
          <p:nvPr/>
        </p:nvSpPr>
        <p:spPr bwMode="auto">
          <a:xfrm>
            <a:off x="5765800" y="4395788"/>
            <a:ext cx="228600" cy="227012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760" name="Freeform 88"/>
          <p:cNvSpPr>
            <a:spLocks/>
          </p:cNvSpPr>
          <p:nvPr/>
        </p:nvSpPr>
        <p:spPr bwMode="auto">
          <a:xfrm>
            <a:off x="5994400" y="2655888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761" name="Rectangle 89"/>
          <p:cNvSpPr>
            <a:spLocks noChangeArrowheads="1"/>
          </p:cNvSpPr>
          <p:nvPr/>
        </p:nvSpPr>
        <p:spPr bwMode="auto">
          <a:xfrm>
            <a:off x="4241800" y="4702175"/>
            <a:ext cx="3794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QB</a:t>
            </a:r>
            <a:endParaRPr lang="en-US"/>
          </a:p>
        </p:txBody>
      </p:sp>
      <p:sp>
        <p:nvSpPr>
          <p:cNvPr id="28762" name="Freeform 90"/>
          <p:cNvSpPr>
            <a:spLocks/>
          </p:cNvSpPr>
          <p:nvPr/>
        </p:nvSpPr>
        <p:spPr bwMode="auto">
          <a:xfrm>
            <a:off x="7805738" y="291941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763" name="Oval 91"/>
          <p:cNvSpPr>
            <a:spLocks noChangeArrowheads="1"/>
          </p:cNvSpPr>
          <p:nvPr/>
        </p:nvSpPr>
        <p:spPr bwMode="auto">
          <a:xfrm>
            <a:off x="5213350" y="5199063"/>
            <a:ext cx="228600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764" name="Freeform 92"/>
          <p:cNvSpPr>
            <a:spLocks/>
          </p:cNvSpPr>
          <p:nvPr/>
        </p:nvSpPr>
        <p:spPr bwMode="auto">
          <a:xfrm>
            <a:off x="1062038" y="2824163"/>
            <a:ext cx="215900" cy="215900"/>
          </a:xfrm>
          <a:custGeom>
            <a:avLst/>
            <a:gdLst>
              <a:gd name="T0" fmla="*/ 0 w 272"/>
              <a:gd name="T1" fmla="*/ 0 h 273"/>
              <a:gd name="T2" fmla="*/ 272 w 272"/>
              <a:gd name="T3" fmla="*/ 0 h 273"/>
              <a:gd name="T4" fmla="*/ 136 w 272"/>
              <a:gd name="T5" fmla="*/ 273 h 273"/>
              <a:gd name="T6" fmla="*/ 0 w 272"/>
              <a:gd name="T7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3">
                <a:moveTo>
                  <a:pt x="0" y="0"/>
                </a:moveTo>
                <a:lnTo>
                  <a:pt x="272" y="0"/>
                </a:lnTo>
                <a:lnTo>
                  <a:pt x="136" y="27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765" name="Oval 93"/>
          <p:cNvSpPr>
            <a:spLocks noChangeArrowheads="1"/>
          </p:cNvSpPr>
          <p:nvPr/>
        </p:nvSpPr>
        <p:spPr bwMode="auto">
          <a:xfrm>
            <a:off x="3365500" y="5211763"/>
            <a:ext cx="228600" cy="227012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766" name="Freeform 94"/>
          <p:cNvSpPr>
            <a:spLocks/>
          </p:cNvSpPr>
          <p:nvPr/>
        </p:nvSpPr>
        <p:spPr bwMode="auto">
          <a:xfrm>
            <a:off x="3414713" y="354330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767" name="Freeform 95"/>
          <p:cNvSpPr>
            <a:spLocks/>
          </p:cNvSpPr>
          <p:nvPr/>
        </p:nvSpPr>
        <p:spPr bwMode="auto">
          <a:xfrm>
            <a:off x="3030538" y="260826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768" name="Line 96"/>
          <p:cNvSpPr>
            <a:spLocks noChangeShapeType="1"/>
          </p:cNvSpPr>
          <p:nvPr/>
        </p:nvSpPr>
        <p:spPr bwMode="auto">
          <a:xfrm flipV="1">
            <a:off x="5440363" y="4254500"/>
            <a:ext cx="481012" cy="1555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69" name="Freeform 97"/>
          <p:cNvSpPr>
            <a:spLocks/>
          </p:cNvSpPr>
          <p:nvPr/>
        </p:nvSpPr>
        <p:spPr bwMode="auto">
          <a:xfrm>
            <a:off x="5895975" y="4170363"/>
            <a:ext cx="65088" cy="161925"/>
          </a:xfrm>
          <a:custGeom>
            <a:avLst/>
            <a:gdLst>
              <a:gd name="T0" fmla="*/ 81 w 81"/>
              <a:gd name="T1" fmla="*/ 196 h 203"/>
              <a:gd name="T2" fmla="*/ 62 w 81"/>
              <a:gd name="T3" fmla="*/ 203 h 203"/>
              <a:gd name="T4" fmla="*/ 0 w 81"/>
              <a:gd name="T5" fmla="*/ 6 h 203"/>
              <a:gd name="T6" fmla="*/ 18 w 81"/>
              <a:gd name="T7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" h="203">
                <a:moveTo>
                  <a:pt x="81" y="196"/>
                </a:moveTo>
                <a:lnTo>
                  <a:pt x="62" y="203"/>
                </a:lnTo>
                <a:lnTo>
                  <a:pt x="0" y="6"/>
                </a:lnTo>
                <a:lnTo>
                  <a:pt x="18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70" name="Arc 98"/>
          <p:cNvSpPr>
            <a:spLocks/>
          </p:cNvSpPr>
          <p:nvPr/>
        </p:nvSpPr>
        <p:spPr bwMode="auto">
          <a:xfrm>
            <a:off x="4705350" y="3495675"/>
            <a:ext cx="808038" cy="701675"/>
          </a:xfrm>
          <a:custGeom>
            <a:avLst/>
            <a:gdLst>
              <a:gd name="G0" fmla="+- 21599 0 0"/>
              <a:gd name="G1" fmla="+- 21599 0 0"/>
              <a:gd name="G2" fmla="+- 21600 0 0"/>
              <a:gd name="T0" fmla="*/ 0 w 21599"/>
              <a:gd name="T1" fmla="*/ 21404 h 21599"/>
              <a:gd name="T2" fmla="*/ 21430 w 21599"/>
              <a:gd name="T3" fmla="*/ 0 h 21599"/>
              <a:gd name="T4" fmla="*/ 21599 w 21599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599" fill="none" extrusionOk="0">
                <a:moveTo>
                  <a:pt x="-1" y="21403"/>
                </a:moveTo>
                <a:cubicBezTo>
                  <a:pt x="106" y="9617"/>
                  <a:pt x="9642" y="91"/>
                  <a:pt x="21429" y="-1"/>
                </a:cubicBezTo>
              </a:path>
              <a:path w="21599" h="21599" stroke="0" extrusionOk="0">
                <a:moveTo>
                  <a:pt x="-1" y="21403"/>
                </a:moveTo>
                <a:cubicBezTo>
                  <a:pt x="106" y="9617"/>
                  <a:pt x="9642" y="91"/>
                  <a:pt x="21429" y="-1"/>
                </a:cubicBezTo>
                <a:lnTo>
                  <a:pt x="21599" y="2159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71" name="Arc 99"/>
          <p:cNvSpPr>
            <a:spLocks/>
          </p:cNvSpPr>
          <p:nvPr/>
        </p:nvSpPr>
        <p:spPr bwMode="auto">
          <a:xfrm>
            <a:off x="4703763" y="4191000"/>
            <a:ext cx="608012" cy="1608138"/>
          </a:xfrm>
          <a:custGeom>
            <a:avLst/>
            <a:gdLst>
              <a:gd name="G0" fmla="+- 21600 0 0"/>
              <a:gd name="G1" fmla="+- 86 0 0"/>
              <a:gd name="G2" fmla="+- 21600 0 0"/>
              <a:gd name="T0" fmla="*/ 21373 w 21600"/>
              <a:gd name="T1" fmla="*/ 21685 h 21685"/>
              <a:gd name="T2" fmla="*/ 0 w 21600"/>
              <a:gd name="T3" fmla="*/ 0 h 21685"/>
              <a:gd name="T4" fmla="*/ 21600 w 21600"/>
              <a:gd name="T5" fmla="*/ 86 h 216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85" fill="none" extrusionOk="0">
                <a:moveTo>
                  <a:pt x="21373" y="21684"/>
                </a:moveTo>
                <a:cubicBezTo>
                  <a:pt x="9532" y="21560"/>
                  <a:pt x="0" y="11926"/>
                  <a:pt x="0" y="86"/>
                </a:cubicBezTo>
                <a:cubicBezTo>
                  <a:pt x="-1" y="57"/>
                  <a:pt x="0" y="28"/>
                  <a:pt x="0" y="0"/>
                </a:cubicBezTo>
              </a:path>
              <a:path w="21600" h="21685" stroke="0" extrusionOk="0">
                <a:moveTo>
                  <a:pt x="21373" y="21684"/>
                </a:moveTo>
                <a:cubicBezTo>
                  <a:pt x="9532" y="21560"/>
                  <a:pt x="0" y="11926"/>
                  <a:pt x="0" y="86"/>
                </a:cubicBezTo>
                <a:cubicBezTo>
                  <a:pt x="-1" y="57"/>
                  <a:pt x="0" y="28"/>
                  <a:pt x="0" y="0"/>
                </a:cubicBezTo>
                <a:lnTo>
                  <a:pt x="21600" y="8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72" name="Arc 100"/>
          <p:cNvSpPr>
            <a:spLocks/>
          </p:cNvSpPr>
          <p:nvPr/>
        </p:nvSpPr>
        <p:spPr bwMode="auto">
          <a:xfrm>
            <a:off x="5305425" y="3651250"/>
            <a:ext cx="514350" cy="2149475"/>
          </a:xfrm>
          <a:custGeom>
            <a:avLst/>
            <a:gdLst>
              <a:gd name="G0" fmla="+- 272 0 0"/>
              <a:gd name="G1" fmla="+- 66 0 0"/>
              <a:gd name="G2" fmla="+- 21600 0 0"/>
              <a:gd name="T0" fmla="*/ 21872 w 21872"/>
              <a:gd name="T1" fmla="*/ 0 h 21666"/>
              <a:gd name="T2" fmla="*/ 0 w 21872"/>
              <a:gd name="T3" fmla="*/ 21664 h 21666"/>
              <a:gd name="T4" fmla="*/ 272 w 21872"/>
              <a:gd name="T5" fmla="*/ 66 h 21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72" h="21666" fill="none" extrusionOk="0">
                <a:moveTo>
                  <a:pt x="21871" y="0"/>
                </a:moveTo>
                <a:cubicBezTo>
                  <a:pt x="21871" y="22"/>
                  <a:pt x="21872" y="44"/>
                  <a:pt x="21872" y="66"/>
                </a:cubicBezTo>
                <a:cubicBezTo>
                  <a:pt x="21872" y="11995"/>
                  <a:pt x="12201" y="21666"/>
                  <a:pt x="272" y="21666"/>
                </a:cubicBezTo>
                <a:cubicBezTo>
                  <a:pt x="181" y="21666"/>
                  <a:pt x="90" y="21665"/>
                  <a:pt x="-1" y="21664"/>
                </a:cubicBezTo>
              </a:path>
              <a:path w="21872" h="21666" stroke="0" extrusionOk="0">
                <a:moveTo>
                  <a:pt x="21871" y="0"/>
                </a:moveTo>
                <a:cubicBezTo>
                  <a:pt x="21871" y="22"/>
                  <a:pt x="21872" y="44"/>
                  <a:pt x="21872" y="66"/>
                </a:cubicBezTo>
                <a:cubicBezTo>
                  <a:pt x="21872" y="11995"/>
                  <a:pt x="12201" y="21666"/>
                  <a:pt x="272" y="21666"/>
                </a:cubicBezTo>
                <a:cubicBezTo>
                  <a:pt x="181" y="21666"/>
                  <a:pt x="90" y="21665"/>
                  <a:pt x="-1" y="21664"/>
                </a:cubicBezTo>
                <a:lnTo>
                  <a:pt x="272" y="6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73" name="Arc 101"/>
          <p:cNvSpPr>
            <a:spLocks/>
          </p:cNvSpPr>
          <p:nvPr/>
        </p:nvSpPr>
        <p:spPr bwMode="auto">
          <a:xfrm>
            <a:off x="5483225" y="3482975"/>
            <a:ext cx="336550" cy="174625"/>
          </a:xfrm>
          <a:custGeom>
            <a:avLst/>
            <a:gdLst>
              <a:gd name="G0" fmla="+- 412 0 0"/>
              <a:gd name="G1" fmla="+- 21600 0 0"/>
              <a:gd name="G2" fmla="+- 21600 0 0"/>
              <a:gd name="T0" fmla="*/ 0 w 21996"/>
              <a:gd name="T1" fmla="*/ 4 h 21600"/>
              <a:gd name="T2" fmla="*/ 21996 w 21996"/>
              <a:gd name="T3" fmla="*/ 20778 h 21600"/>
              <a:gd name="T4" fmla="*/ 412 w 2199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996" h="21600" fill="none" extrusionOk="0">
                <a:moveTo>
                  <a:pt x="-1" y="3"/>
                </a:moveTo>
                <a:cubicBezTo>
                  <a:pt x="137" y="1"/>
                  <a:pt x="274" y="-1"/>
                  <a:pt x="412" y="0"/>
                </a:cubicBezTo>
                <a:cubicBezTo>
                  <a:pt x="12021" y="0"/>
                  <a:pt x="21554" y="9176"/>
                  <a:pt x="21996" y="20777"/>
                </a:cubicBezTo>
              </a:path>
              <a:path w="21996" h="21600" stroke="0" extrusionOk="0">
                <a:moveTo>
                  <a:pt x="-1" y="3"/>
                </a:moveTo>
                <a:cubicBezTo>
                  <a:pt x="137" y="1"/>
                  <a:pt x="274" y="-1"/>
                  <a:pt x="412" y="0"/>
                </a:cubicBezTo>
                <a:cubicBezTo>
                  <a:pt x="12021" y="0"/>
                  <a:pt x="21554" y="9176"/>
                  <a:pt x="21996" y="20777"/>
                </a:cubicBezTo>
                <a:lnTo>
                  <a:pt x="412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74" name="Arc 102"/>
          <p:cNvSpPr>
            <a:spLocks/>
          </p:cNvSpPr>
          <p:nvPr/>
        </p:nvSpPr>
        <p:spPr bwMode="auto">
          <a:xfrm>
            <a:off x="2995613" y="3400425"/>
            <a:ext cx="820737" cy="736600"/>
          </a:xfrm>
          <a:custGeom>
            <a:avLst/>
            <a:gdLst>
              <a:gd name="G0" fmla="+- 21599 0 0"/>
              <a:gd name="G1" fmla="+- 21599 0 0"/>
              <a:gd name="G2" fmla="+- 21600 0 0"/>
              <a:gd name="T0" fmla="*/ 0 w 21599"/>
              <a:gd name="T1" fmla="*/ 21413 h 21599"/>
              <a:gd name="T2" fmla="*/ 21391 w 21599"/>
              <a:gd name="T3" fmla="*/ 0 h 21599"/>
              <a:gd name="T4" fmla="*/ 21599 w 21599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599" fill="none" extrusionOk="0">
                <a:moveTo>
                  <a:pt x="-1" y="21412"/>
                </a:moveTo>
                <a:cubicBezTo>
                  <a:pt x="101" y="9637"/>
                  <a:pt x="9615" y="113"/>
                  <a:pt x="21391" y="0"/>
                </a:cubicBezTo>
              </a:path>
              <a:path w="21599" h="21599" stroke="0" extrusionOk="0">
                <a:moveTo>
                  <a:pt x="-1" y="21412"/>
                </a:moveTo>
                <a:cubicBezTo>
                  <a:pt x="101" y="9637"/>
                  <a:pt x="9615" y="113"/>
                  <a:pt x="21391" y="0"/>
                </a:cubicBezTo>
                <a:lnTo>
                  <a:pt x="21599" y="21599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75" name="Arc 103"/>
          <p:cNvSpPr>
            <a:spLocks/>
          </p:cNvSpPr>
          <p:nvPr/>
        </p:nvSpPr>
        <p:spPr bwMode="auto">
          <a:xfrm>
            <a:off x="2994025" y="4130675"/>
            <a:ext cx="377825" cy="636588"/>
          </a:xfrm>
          <a:custGeom>
            <a:avLst/>
            <a:gdLst>
              <a:gd name="G0" fmla="+- 21600 0 0"/>
              <a:gd name="G1" fmla="+- 217 0 0"/>
              <a:gd name="G2" fmla="+- 21600 0 0"/>
              <a:gd name="T0" fmla="*/ 21135 w 21600"/>
              <a:gd name="T1" fmla="*/ 21812 h 21812"/>
              <a:gd name="T2" fmla="*/ 1 w 21600"/>
              <a:gd name="T3" fmla="*/ 0 h 21812"/>
              <a:gd name="T4" fmla="*/ 21600 w 21600"/>
              <a:gd name="T5" fmla="*/ 217 h 21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812" fill="none" extrusionOk="0">
                <a:moveTo>
                  <a:pt x="21135" y="21811"/>
                </a:moveTo>
                <a:cubicBezTo>
                  <a:pt x="9389" y="21559"/>
                  <a:pt x="0" y="11965"/>
                  <a:pt x="0" y="217"/>
                </a:cubicBezTo>
                <a:cubicBezTo>
                  <a:pt x="-1" y="144"/>
                  <a:pt x="0" y="72"/>
                  <a:pt x="1" y="0"/>
                </a:cubicBezTo>
              </a:path>
              <a:path w="21600" h="21812" stroke="0" extrusionOk="0">
                <a:moveTo>
                  <a:pt x="21135" y="21811"/>
                </a:moveTo>
                <a:cubicBezTo>
                  <a:pt x="9389" y="21559"/>
                  <a:pt x="0" y="11965"/>
                  <a:pt x="0" y="217"/>
                </a:cubicBezTo>
                <a:cubicBezTo>
                  <a:pt x="-1" y="144"/>
                  <a:pt x="0" y="72"/>
                  <a:pt x="1" y="0"/>
                </a:cubicBezTo>
                <a:lnTo>
                  <a:pt x="21600" y="217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76" name="Arc 104"/>
          <p:cNvSpPr>
            <a:spLocks/>
          </p:cNvSpPr>
          <p:nvPr/>
        </p:nvSpPr>
        <p:spPr bwMode="auto">
          <a:xfrm>
            <a:off x="3351213" y="4741863"/>
            <a:ext cx="1068387" cy="25400"/>
          </a:xfrm>
          <a:custGeom>
            <a:avLst/>
            <a:gdLst>
              <a:gd name="G0" fmla="+- 392 0 0"/>
              <a:gd name="G1" fmla="+- 6906 0 0"/>
              <a:gd name="G2" fmla="+- 21600 0 0"/>
              <a:gd name="T0" fmla="*/ 20858 w 21992"/>
              <a:gd name="T1" fmla="*/ 0 h 28506"/>
              <a:gd name="T2" fmla="*/ 0 w 21992"/>
              <a:gd name="T3" fmla="*/ 28502 h 28506"/>
              <a:gd name="T4" fmla="*/ 392 w 21992"/>
              <a:gd name="T5" fmla="*/ 6906 h 28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992" h="28506" fill="none" extrusionOk="0">
                <a:moveTo>
                  <a:pt x="20858" y="-1"/>
                </a:moveTo>
                <a:cubicBezTo>
                  <a:pt x="21609" y="2225"/>
                  <a:pt x="21992" y="4557"/>
                  <a:pt x="21992" y="6906"/>
                </a:cubicBezTo>
                <a:cubicBezTo>
                  <a:pt x="21992" y="18835"/>
                  <a:pt x="12321" y="28506"/>
                  <a:pt x="392" y="28506"/>
                </a:cubicBezTo>
                <a:cubicBezTo>
                  <a:pt x="261" y="28506"/>
                  <a:pt x="130" y="28504"/>
                  <a:pt x="-1" y="28502"/>
                </a:cubicBezTo>
              </a:path>
              <a:path w="21992" h="28506" stroke="0" extrusionOk="0">
                <a:moveTo>
                  <a:pt x="20858" y="-1"/>
                </a:moveTo>
                <a:cubicBezTo>
                  <a:pt x="21609" y="2225"/>
                  <a:pt x="21992" y="4557"/>
                  <a:pt x="21992" y="6906"/>
                </a:cubicBezTo>
                <a:cubicBezTo>
                  <a:pt x="21992" y="18835"/>
                  <a:pt x="12321" y="28506"/>
                  <a:pt x="392" y="28506"/>
                </a:cubicBezTo>
                <a:cubicBezTo>
                  <a:pt x="261" y="28506"/>
                  <a:pt x="130" y="28504"/>
                  <a:pt x="-1" y="28502"/>
                </a:cubicBezTo>
                <a:lnTo>
                  <a:pt x="392" y="690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77" name="Arc 105"/>
          <p:cNvSpPr>
            <a:spLocks/>
          </p:cNvSpPr>
          <p:nvPr/>
        </p:nvSpPr>
        <p:spPr bwMode="auto">
          <a:xfrm>
            <a:off x="4406900" y="3590925"/>
            <a:ext cx="301625" cy="1165225"/>
          </a:xfrm>
          <a:custGeom>
            <a:avLst/>
            <a:gdLst>
              <a:gd name="G0" fmla="+- 470 0 0"/>
              <a:gd name="G1" fmla="+- 123 0 0"/>
              <a:gd name="G2" fmla="+- 21600 0 0"/>
              <a:gd name="T0" fmla="*/ 22070 w 22070"/>
              <a:gd name="T1" fmla="*/ 0 h 21723"/>
              <a:gd name="T2" fmla="*/ 0 w 22070"/>
              <a:gd name="T3" fmla="*/ 21718 h 21723"/>
              <a:gd name="T4" fmla="*/ 470 w 22070"/>
              <a:gd name="T5" fmla="*/ 123 h 21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070" h="21723" fill="none" extrusionOk="0">
                <a:moveTo>
                  <a:pt x="22069" y="0"/>
                </a:moveTo>
                <a:cubicBezTo>
                  <a:pt x="22069" y="41"/>
                  <a:pt x="22070" y="82"/>
                  <a:pt x="22070" y="123"/>
                </a:cubicBezTo>
                <a:cubicBezTo>
                  <a:pt x="22070" y="12052"/>
                  <a:pt x="12399" y="21723"/>
                  <a:pt x="470" y="21723"/>
                </a:cubicBezTo>
                <a:cubicBezTo>
                  <a:pt x="313" y="21723"/>
                  <a:pt x="156" y="21721"/>
                  <a:pt x="0" y="21717"/>
                </a:cubicBezTo>
              </a:path>
              <a:path w="22070" h="21723" stroke="0" extrusionOk="0">
                <a:moveTo>
                  <a:pt x="22069" y="0"/>
                </a:moveTo>
                <a:cubicBezTo>
                  <a:pt x="22069" y="41"/>
                  <a:pt x="22070" y="82"/>
                  <a:pt x="22070" y="123"/>
                </a:cubicBezTo>
                <a:cubicBezTo>
                  <a:pt x="22070" y="12052"/>
                  <a:pt x="12399" y="21723"/>
                  <a:pt x="470" y="21723"/>
                </a:cubicBezTo>
                <a:cubicBezTo>
                  <a:pt x="313" y="21723"/>
                  <a:pt x="156" y="21721"/>
                  <a:pt x="0" y="21717"/>
                </a:cubicBezTo>
                <a:lnTo>
                  <a:pt x="470" y="123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78" name="Arc 106"/>
          <p:cNvSpPr>
            <a:spLocks/>
          </p:cNvSpPr>
          <p:nvPr/>
        </p:nvSpPr>
        <p:spPr bwMode="auto">
          <a:xfrm>
            <a:off x="3749675" y="3398838"/>
            <a:ext cx="958850" cy="198437"/>
          </a:xfrm>
          <a:custGeom>
            <a:avLst/>
            <a:gdLst>
              <a:gd name="G0" fmla="+- 143 0 0"/>
              <a:gd name="G1" fmla="+- 21600 0 0"/>
              <a:gd name="G2" fmla="+- 21600 0 0"/>
              <a:gd name="T0" fmla="*/ 0 w 21732"/>
              <a:gd name="T1" fmla="*/ 0 h 21600"/>
              <a:gd name="T2" fmla="*/ 21732 w 21732"/>
              <a:gd name="T3" fmla="*/ 20898 h 21600"/>
              <a:gd name="T4" fmla="*/ 143 w 2173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32" h="21600" fill="none" extrusionOk="0">
                <a:moveTo>
                  <a:pt x="0" y="0"/>
                </a:moveTo>
                <a:cubicBezTo>
                  <a:pt x="47" y="0"/>
                  <a:pt x="95" y="-1"/>
                  <a:pt x="143" y="0"/>
                </a:cubicBezTo>
                <a:cubicBezTo>
                  <a:pt x="11799" y="0"/>
                  <a:pt x="21352" y="9248"/>
                  <a:pt x="21731" y="20898"/>
                </a:cubicBezTo>
              </a:path>
              <a:path w="21732" h="21600" stroke="0" extrusionOk="0">
                <a:moveTo>
                  <a:pt x="0" y="0"/>
                </a:moveTo>
                <a:cubicBezTo>
                  <a:pt x="47" y="0"/>
                  <a:pt x="95" y="-1"/>
                  <a:pt x="143" y="0"/>
                </a:cubicBezTo>
                <a:cubicBezTo>
                  <a:pt x="11799" y="0"/>
                  <a:pt x="21352" y="9248"/>
                  <a:pt x="21731" y="20898"/>
                </a:cubicBezTo>
                <a:lnTo>
                  <a:pt x="143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79" name="Line 107"/>
          <p:cNvSpPr>
            <a:spLocks noChangeShapeType="1"/>
          </p:cNvSpPr>
          <p:nvPr/>
        </p:nvSpPr>
        <p:spPr bwMode="auto">
          <a:xfrm flipH="1">
            <a:off x="2308225" y="5319713"/>
            <a:ext cx="1079500" cy="15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80" name="Freeform 108"/>
          <p:cNvSpPr>
            <a:spLocks/>
          </p:cNvSpPr>
          <p:nvPr/>
        </p:nvSpPr>
        <p:spPr bwMode="auto">
          <a:xfrm>
            <a:off x="2308225" y="5262563"/>
            <a:ext cx="155575" cy="112712"/>
          </a:xfrm>
          <a:custGeom>
            <a:avLst/>
            <a:gdLst>
              <a:gd name="T0" fmla="*/ 0 w 197"/>
              <a:gd name="T1" fmla="*/ 71 h 143"/>
              <a:gd name="T2" fmla="*/ 197 w 197"/>
              <a:gd name="T3" fmla="*/ 143 h 143"/>
              <a:gd name="T4" fmla="*/ 197 w 197"/>
              <a:gd name="T5" fmla="*/ 0 h 143"/>
              <a:gd name="T6" fmla="*/ 0 w 197"/>
              <a:gd name="T7" fmla="*/ 71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7" h="143">
                <a:moveTo>
                  <a:pt x="0" y="71"/>
                </a:moveTo>
                <a:lnTo>
                  <a:pt x="197" y="143"/>
                </a:lnTo>
                <a:lnTo>
                  <a:pt x="197" y="0"/>
                </a:lnTo>
                <a:lnTo>
                  <a:pt x="0" y="71"/>
                </a:lnTo>
                <a:close/>
              </a:path>
            </a:pathLst>
          </a:custGeom>
          <a:solidFill>
            <a:srgbClr val="000000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28781" name="Line 109"/>
          <p:cNvSpPr>
            <a:spLocks noChangeShapeType="1"/>
          </p:cNvSpPr>
          <p:nvPr/>
        </p:nvSpPr>
        <p:spPr bwMode="auto">
          <a:xfrm flipH="1">
            <a:off x="5611813" y="3854450"/>
            <a:ext cx="20637" cy="10001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82" name="Line 110"/>
          <p:cNvSpPr>
            <a:spLocks noChangeShapeType="1"/>
          </p:cNvSpPr>
          <p:nvPr/>
        </p:nvSpPr>
        <p:spPr bwMode="auto">
          <a:xfrm flipH="1">
            <a:off x="5565775" y="4062413"/>
            <a:ext cx="22225" cy="10001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83" name="Line 111"/>
          <p:cNvSpPr>
            <a:spLocks noChangeShapeType="1"/>
          </p:cNvSpPr>
          <p:nvPr/>
        </p:nvSpPr>
        <p:spPr bwMode="auto">
          <a:xfrm flipH="1">
            <a:off x="5521325" y="4270375"/>
            <a:ext cx="22225" cy="10001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84" name="Line 112"/>
          <p:cNvSpPr>
            <a:spLocks noChangeShapeType="1"/>
          </p:cNvSpPr>
          <p:nvPr/>
        </p:nvSpPr>
        <p:spPr bwMode="auto">
          <a:xfrm flipH="1">
            <a:off x="5476875" y="4478338"/>
            <a:ext cx="22225" cy="10001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85" name="Line 113"/>
          <p:cNvSpPr>
            <a:spLocks noChangeShapeType="1"/>
          </p:cNvSpPr>
          <p:nvPr/>
        </p:nvSpPr>
        <p:spPr bwMode="auto">
          <a:xfrm flipH="1">
            <a:off x="5432425" y="4686300"/>
            <a:ext cx="20638" cy="10001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86" name="Line 114"/>
          <p:cNvSpPr>
            <a:spLocks noChangeShapeType="1"/>
          </p:cNvSpPr>
          <p:nvPr/>
        </p:nvSpPr>
        <p:spPr bwMode="auto">
          <a:xfrm flipH="1">
            <a:off x="5387975" y="4894263"/>
            <a:ext cx="20638" cy="10001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87" name="Line 115"/>
          <p:cNvSpPr>
            <a:spLocks noChangeShapeType="1"/>
          </p:cNvSpPr>
          <p:nvPr/>
        </p:nvSpPr>
        <p:spPr bwMode="auto">
          <a:xfrm flipH="1">
            <a:off x="5343525" y="5102225"/>
            <a:ext cx="20638" cy="952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88" name="Line 116"/>
          <p:cNvSpPr>
            <a:spLocks noChangeShapeType="1"/>
          </p:cNvSpPr>
          <p:nvPr/>
        </p:nvSpPr>
        <p:spPr bwMode="auto">
          <a:xfrm flipV="1">
            <a:off x="5632450" y="3852863"/>
            <a:ext cx="3175" cy="15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89" name="Line 117"/>
          <p:cNvSpPr>
            <a:spLocks noChangeShapeType="1"/>
          </p:cNvSpPr>
          <p:nvPr/>
        </p:nvSpPr>
        <p:spPr bwMode="auto">
          <a:xfrm flipV="1">
            <a:off x="4948238" y="4300538"/>
            <a:ext cx="107950" cy="9683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90" name="Freeform 118"/>
          <p:cNvSpPr>
            <a:spLocks/>
          </p:cNvSpPr>
          <p:nvPr/>
        </p:nvSpPr>
        <p:spPr bwMode="auto">
          <a:xfrm>
            <a:off x="5000625" y="4229100"/>
            <a:ext cx="122238" cy="133350"/>
          </a:xfrm>
          <a:custGeom>
            <a:avLst/>
            <a:gdLst>
              <a:gd name="T0" fmla="*/ 153 w 153"/>
              <a:gd name="T1" fmla="*/ 155 h 167"/>
              <a:gd name="T2" fmla="*/ 138 w 153"/>
              <a:gd name="T3" fmla="*/ 167 h 167"/>
              <a:gd name="T4" fmla="*/ 0 w 153"/>
              <a:gd name="T5" fmla="*/ 13 h 167"/>
              <a:gd name="T6" fmla="*/ 15 w 153"/>
              <a:gd name="T7" fmla="*/ 0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" h="167">
                <a:moveTo>
                  <a:pt x="153" y="155"/>
                </a:moveTo>
                <a:lnTo>
                  <a:pt x="138" y="167"/>
                </a:lnTo>
                <a:lnTo>
                  <a:pt x="0" y="13"/>
                </a:lnTo>
                <a:lnTo>
                  <a:pt x="15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91" name="Line 119"/>
          <p:cNvSpPr>
            <a:spLocks noChangeShapeType="1"/>
          </p:cNvSpPr>
          <p:nvPr/>
        </p:nvSpPr>
        <p:spPr bwMode="auto">
          <a:xfrm>
            <a:off x="3592513" y="3651250"/>
            <a:ext cx="84137" cy="793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92" name="Line 120"/>
          <p:cNvSpPr>
            <a:spLocks noChangeShapeType="1"/>
          </p:cNvSpPr>
          <p:nvPr/>
        </p:nvSpPr>
        <p:spPr bwMode="auto">
          <a:xfrm>
            <a:off x="3763963" y="3811588"/>
            <a:ext cx="85725" cy="793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93" name="Line 121"/>
          <p:cNvSpPr>
            <a:spLocks noChangeShapeType="1"/>
          </p:cNvSpPr>
          <p:nvPr/>
        </p:nvSpPr>
        <p:spPr bwMode="auto">
          <a:xfrm>
            <a:off x="3937000" y="3973513"/>
            <a:ext cx="84138" cy="793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94" name="Line 122"/>
          <p:cNvSpPr>
            <a:spLocks noChangeShapeType="1"/>
          </p:cNvSpPr>
          <p:nvPr/>
        </p:nvSpPr>
        <p:spPr bwMode="auto">
          <a:xfrm>
            <a:off x="4108450" y="4133850"/>
            <a:ext cx="84138" cy="793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95" name="Line 123"/>
          <p:cNvSpPr>
            <a:spLocks noChangeShapeType="1"/>
          </p:cNvSpPr>
          <p:nvPr/>
        </p:nvSpPr>
        <p:spPr bwMode="auto">
          <a:xfrm>
            <a:off x="4279900" y="4295775"/>
            <a:ext cx="80963" cy="7620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96" name="Line 124"/>
          <p:cNvSpPr>
            <a:spLocks noChangeShapeType="1"/>
          </p:cNvSpPr>
          <p:nvPr/>
        </p:nvSpPr>
        <p:spPr bwMode="auto">
          <a:xfrm flipH="1">
            <a:off x="4545013" y="3821113"/>
            <a:ext cx="42862" cy="1174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97" name="Line 125"/>
          <p:cNvSpPr>
            <a:spLocks noChangeShapeType="1"/>
          </p:cNvSpPr>
          <p:nvPr/>
        </p:nvSpPr>
        <p:spPr bwMode="auto">
          <a:xfrm flipH="1">
            <a:off x="4464050" y="4044950"/>
            <a:ext cx="42863" cy="1174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98" name="Line 126"/>
          <p:cNvSpPr>
            <a:spLocks noChangeShapeType="1"/>
          </p:cNvSpPr>
          <p:nvPr/>
        </p:nvSpPr>
        <p:spPr bwMode="auto">
          <a:xfrm flipH="1">
            <a:off x="4384675" y="4268788"/>
            <a:ext cx="41275" cy="1174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799" name="Line 127"/>
          <p:cNvSpPr>
            <a:spLocks noChangeShapeType="1"/>
          </p:cNvSpPr>
          <p:nvPr/>
        </p:nvSpPr>
        <p:spPr bwMode="auto">
          <a:xfrm flipH="1" flipV="1">
            <a:off x="3197225" y="4262438"/>
            <a:ext cx="119063" cy="14446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800" name="Freeform 128"/>
          <p:cNvSpPr>
            <a:spLocks/>
          </p:cNvSpPr>
          <p:nvPr/>
        </p:nvSpPr>
        <p:spPr bwMode="auto">
          <a:xfrm>
            <a:off x="3124200" y="4198938"/>
            <a:ext cx="136525" cy="115887"/>
          </a:xfrm>
          <a:custGeom>
            <a:avLst/>
            <a:gdLst>
              <a:gd name="T0" fmla="*/ 159 w 172"/>
              <a:gd name="T1" fmla="*/ 0 h 145"/>
              <a:gd name="T2" fmla="*/ 172 w 172"/>
              <a:gd name="T3" fmla="*/ 15 h 145"/>
              <a:gd name="T4" fmla="*/ 13 w 172"/>
              <a:gd name="T5" fmla="*/ 145 h 145"/>
              <a:gd name="T6" fmla="*/ 0 w 172"/>
              <a:gd name="T7" fmla="*/ 13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45">
                <a:moveTo>
                  <a:pt x="159" y="0"/>
                </a:moveTo>
                <a:lnTo>
                  <a:pt x="172" y="15"/>
                </a:lnTo>
                <a:lnTo>
                  <a:pt x="13" y="145"/>
                </a:lnTo>
                <a:lnTo>
                  <a:pt x="0" y="13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801" name="Line 129"/>
          <p:cNvSpPr>
            <a:spLocks noChangeShapeType="1"/>
          </p:cNvSpPr>
          <p:nvPr/>
        </p:nvSpPr>
        <p:spPr bwMode="auto">
          <a:xfrm flipV="1">
            <a:off x="3881438" y="4229100"/>
            <a:ext cx="155575" cy="1714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802" name="Freeform 130"/>
          <p:cNvSpPr>
            <a:spLocks/>
          </p:cNvSpPr>
          <p:nvPr/>
        </p:nvSpPr>
        <p:spPr bwMode="auto">
          <a:xfrm>
            <a:off x="3975100" y="4162425"/>
            <a:ext cx="133350" cy="122238"/>
          </a:xfrm>
          <a:custGeom>
            <a:avLst/>
            <a:gdLst>
              <a:gd name="T0" fmla="*/ 167 w 167"/>
              <a:gd name="T1" fmla="*/ 138 h 153"/>
              <a:gd name="T2" fmla="*/ 155 w 167"/>
              <a:gd name="T3" fmla="*/ 153 h 153"/>
              <a:gd name="T4" fmla="*/ 0 w 167"/>
              <a:gd name="T5" fmla="*/ 15 h 153"/>
              <a:gd name="T6" fmla="*/ 13 w 167"/>
              <a:gd name="T7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7" h="153">
                <a:moveTo>
                  <a:pt x="167" y="138"/>
                </a:moveTo>
                <a:lnTo>
                  <a:pt x="155" y="153"/>
                </a:lnTo>
                <a:lnTo>
                  <a:pt x="0" y="15"/>
                </a:lnTo>
                <a:lnTo>
                  <a:pt x="13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803" name="Line 131"/>
          <p:cNvSpPr>
            <a:spLocks noChangeShapeType="1"/>
          </p:cNvSpPr>
          <p:nvPr/>
        </p:nvSpPr>
        <p:spPr bwMode="auto">
          <a:xfrm flipV="1">
            <a:off x="5908675" y="3925888"/>
            <a:ext cx="539750" cy="48101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8804" name="Freeform 132"/>
          <p:cNvSpPr>
            <a:spLocks/>
          </p:cNvSpPr>
          <p:nvPr/>
        </p:nvSpPr>
        <p:spPr bwMode="auto">
          <a:xfrm>
            <a:off x="6294438" y="3925888"/>
            <a:ext cx="153987" cy="146050"/>
          </a:xfrm>
          <a:custGeom>
            <a:avLst/>
            <a:gdLst>
              <a:gd name="T0" fmla="*/ 193 w 193"/>
              <a:gd name="T1" fmla="*/ 0 h 183"/>
              <a:gd name="T2" fmla="*/ 0 w 193"/>
              <a:gd name="T3" fmla="*/ 75 h 183"/>
              <a:gd name="T4" fmla="*/ 95 w 193"/>
              <a:gd name="T5" fmla="*/ 183 h 183"/>
              <a:gd name="T6" fmla="*/ 193 w 193"/>
              <a:gd name="T7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3" h="183">
                <a:moveTo>
                  <a:pt x="193" y="0"/>
                </a:moveTo>
                <a:lnTo>
                  <a:pt x="0" y="75"/>
                </a:lnTo>
                <a:lnTo>
                  <a:pt x="95" y="183"/>
                </a:lnTo>
                <a:lnTo>
                  <a:pt x="193" y="0"/>
                </a:lnTo>
                <a:close/>
              </a:path>
            </a:pathLst>
          </a:custGeom>
          <a:solidFill>
            <a:srgbClr val="000000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3" y="990600"/>
            <a:ext cx="5360987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2662238" y="304800"/>
            <a:ext cx="506888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"QUEEN" CALL TO DESIGNATE</a:t>
            </a:r>
            <a:endParaRPr lang="en-US"/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2662238" y="615950"/>
            <a:ext cx="504348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WHICH BACK FREE RELEASES.</a:t>
            </a:r>
            <a:endParaRPr 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1038"/>
            <a:ext cx="8001000" cy="548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DC26-B334-4A83-ADEC-00BF9D6A3075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271D-002C-474D-9B63-ABC5D8E21D42}" type="slidenum">
              <a:rPr lang="en-US"/>
              <a:pPr/>
              <a:t>4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 or Zone Protection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The system can use either; depending on the linemen’s athletic abilities and the preference of the line coach.</a:t>
            </a:r>
          </a:p>
          <a:p>
            <a:r>
              <a:rPr lang="en-US" sz="2400"/>
              <a:t>The philosophy will remain the same.</a:t>
            </a:r>
          </a:p>
          <a:p>
            <a:pPr lvl="1"/>
            <a:r>
              <a:rPr lang="en-US" sz="2200"/>
              <a:t>Send 4 – 5 receivers out every pass play, and be able to block 6 rushers every play.</a:t>
            </a:r>
          </a:p>
          <a:p>
            <a:r>
              <a:rPr lang="en-US" sz="2400" i="1"/>
              <a:t>We will pass protect with an aggressive style much like “quick protection” on all our protections</a:t>
            </a:r>
            <a:r>
              <a:rPr lang="en-US" sz="24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0175"/>
            <a:ext cx="7620000" cy="61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91E1-F52D-4433-A0FE-EFBEFCACB83E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16B4F-2482-4CEB-950B-C7D91F855430}" type="slidenum">
              <a:rPr lang="en-US"/>
              <a:pPr/>
              <a:t>41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Keeping the Tight End in To Pass Protect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590800"/>
            <a:ext cx="6096000" cy="3505200"/>
          </a:xfrm>
        </p:spPr>
        <p:txBody>
          <a:bodyPr/>
          <a:lstStyle/>
          <a:p>
            <a:r>
              <a:rPr lang="en-US"/>
              <a:t>This protection can be used with a man or zone scheme.</a:t>
            </a:r>
          </a:p>
          <a:p>
            <a:r>
              <a:rPr lang="en-US"/>
              <a:t>We use an “OH” call to keep the Tight End in for pass protection.</a:t>
            </a:r>
          </a:p>
          <a:p>
            <a:r>
              <a:rPr lang="en-US"/>
              <a:t>We can call for “OH” protection in the play-call or the QB can call for it at the L.O.S.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4813"/>
            <a:ext cx="7772400" cy="589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"/>
            <a:ext cx="6934200" cy="622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03A2-6EA7-442C-A05F-634A094AEF03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3FA55-5ACA-469A-9410-86F9C136C6D5}" type="slidenum">
              <a:rPr lang="en-US"/>
              <a:pPr/>
              <a:t>44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Keeping Both Backs in to Pass Protect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590800"/>
            <a:ext cx="6096000" cy="3505200"/>
          </a:xfrm>
        </p:spPr>
        <p:txBody>
          <a:bodyPr/>
          <a:lstStyle/>
          <a:p>
            <a:r>
              <a:rPr lang="en-US" sz="2400"/>
              <a:t>This protection primarily used in a man pass protection scheme.</a:t>
            </a:r>
          </a:p>
          <a:p>
            <a:r>
              <a:rPr lang="en-US" sz="2400"/>
              <a:t>We use a “MAX” call to alert both backs to check their backers before they release into the pattern.</a:t>
            </a:r>
          </a:p>
          <a:p>
            <a:pPr lvl="1"/>
            <a:r>
              <a:rPr lang="en-US" sz="2200"/>
              <a:t>In the event that no one blitzes, the backs release into the pattern as an outlet for the quarterback.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3694113" y="5033963"/>
            <a:ext cx="3222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100" b="1">
                <a:solidFill>
                  <a:srgbClr val="000000"/>
                </a:solidFill>
              </a:rPr>
              <a:t>H</a:t>
            </a:r>
            <a:endParaRPr lang="en-US"/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5834063" y="5065713"/>
            <a:ext cx="27781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100" b="1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484188" y="5953125"/>
            <a:ext cx="45767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100" b="1">
                <a:solidFill>
                  <a:srgbClr val="000000"/>
                </a:solidFill>
              </a:rPr>
              <a:t>SPLIT  RIGHT 787 FLAT / CUT MAX </a:t>
            </a:r>
            <a:endParaRPr lang="en-US"/>
          </a:p>
        </p:txBody>
      </p:sp>
      <p:sp>
        <p:nvSpPr>
          <p:cNvPr id="105478" name="Oval 6"/>
          <p:cNvSpPr>
            <a:spLocks noChangeArrowheads="1"/>
          </p:cNvSpPr>
          <p:nvPr/>
        </p:nvSpPr>
        <p:spPr bwMode="auto">
          <a:xfrm>
            <a:off x="1751013" y="3592513"/>
            <a:ext cx="258762" cy="258762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3443288" y="3162300"/>
            <a:ext cx="3476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105480" name="Oval 8"/>
          <p:cNvSpPr>
            <a:spLocks noChangeArrowheads="1"/>
          </p:cNvSpPr>
          <p:nvPr/>
        </p:nvSpPr>
        <p:spPr bwMode="auto">
          <a:xfrm>
            <a:off x="3482975" y="3592513"/>
            <a:ext cx="258763" cy="258762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5481" name="Arc 9"/>
          <p:cNvSpPr>
            <a:spLocks/>
          </p:cNvSpPr>
          <p:nvPr/>
        </p:nvSpPr>
        <p:spPr bwMode="auto">
          <a:xfrm>
            <a:off x="3613150" y="3592513"/>
            <a:ext cx="130175" cy="2587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200"/>
              <a:gd name="T2" fmla="*/ 0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5482" name="Rectangle 10"/>
          <p:cNvSpPr>
            <a:spLocks noChangeArrowheads="1"/>
          </p:cNvSpPr>
          <p:nvPr/>
        </p:nvSpPr>
        <p:spPr bwMode="auto">
          <a:xfrm>
            <a:off x="4257675" y="3182938"/>
            <a:ext cx="3476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</a:rPr>
              <a:t>T</a:t>
            </a:r>
            <a:endParaRPr lang="en-US"/>
          </a:p>
        </p:txBody>
      </p:sp>
      <p:sp>
        <p:nvSpPr>
          <p:cNvPr id="105483" name="Oval 11"/>
          <p:cNvSpPr>
            <a:spLocks noChangeArrowheads="1"/>
          </p:cNvSpPr>
          <p:nvPr/>
        </p:nvSpPr>
        <p:spPr bwMode="auto">
          <a:xfrm>
            <a:off x="4060825" y="3592513"/>
            <a:ext cx="258763" cy="258762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5514975" y="3162300"/>
            <a:ext cx="3476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</a:rPr>
              <a:t>T</a:t>
            </a:r>
            <a:endParaRPr lang="en-US"/>
          </a:p>
        </p:txBody>
      </p: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4638675" y="3592513"/>
            <a:ext cx="257175" cy="258762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5486" name="Line 14"/>
          <p:cNvSpPr>
            <a:spLocks noChangeShapeType="1"/>
          </p:cNvSpPr>
          <p:nvPr/>
        </p:nvSpPr>
        <p:spPr bwMode="auto">
          <a:xfrm>
            <a:off x="4638675" y="3592513"/>
            <a:ext cx="236538" cy="23812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487" name="Line 15"/>
          <p:cNvSpPr>
            <a:spLocks noChangeShapeType="1"/>
          </p:cNvSpPr>
          <p:nvPr/>
        </p:nvSpPr>
        <p:spPr bwMode="auto">
          <a:xfrm flipV="1">
            <a:off x="4638675" y="3592513"/>
            <a:ext cx="236538" cy="23812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488" name="Rectangle 16"/>
          <p:cNvSpPr>
            <a:spLocks noChangeArrowheads="1"/>
          </p:cNvSpPr>
          <p:nvPr/>
        </p:nvSpPr>
        <p:spPr bwMode="auto">
          <a:xfrm>
            <a:off x="3732213" y="2790825"/>
            <a:ext cx="4540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105489" name="Oval 17"/>
          <p:cNvSpPr>
            <a:spLocks noChangeArrowheads="1"/>
          </p:cNvSpPr>
          <p:nvPr/>
        </p:nvSpPr>
        <p:spPr bwMode="auto">
          <a:xfrm>
            <a:off x="5194300" y="3592513"/>
            <a:ext cx="258763" cy="258762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5490" name="Rectangle 18"/>
          <p:cNvSpPr>
            <a:spLocks noChangeArrowheads="1"/>
          </p:cNvSpPr>
          <p:nvPr/>
        </p:nvSpPr>
        <p:spPr bwMode="auto">
          <a:xfrm>
            <a:off x="4762500" y="2790825"/>
            <a:ext cx="4349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105491" name="Oval 19"/>
          <p:cNvSpPr>
            <a:spLocks noChangeArrowheads="1"/>
          </p:cNvSpPr>
          <p:nvPr/>
        </p:nvSpPr>
        <p:spPr bwMode="auto">
          <a:xfrm>
            <a:off x="5772150" y="3592513"/>
            <a:ext cx="258763" cy="258762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5492" name="Arc 20"/>
          <p:cNvSpPr>
            <a:spLocks/>
          </p:cNvSpPr>
          <p:nvPr/>
        </p:nvSpPr>
        <p:spPr bwMode="auto">
          <a:xfrm>
            <a:off x="5772150" y="3594100"/>
            <a:ext cx="130175" cy="258763"/>
          </a:xfrm>
          <a:custGeom>
            <a:avLst/>
            <a:gdLst>
              <a:gd name="G0" fmla="+- 21600 0 0"/>
              <a:gd name="G1" fmla="+- 21598 0 0"/>
              <a:gd name="G2" fmla="+- 21600 0 0"/>
              <a:gd name="T0" fmla="*/ 21333 w 21600"/>
              <a:gd name="T1" fmla="*/ 43196 h 43196"/>
              <a:gd name="T2" fmla="*/ 21337 w 21600"/>
              <a:gd name="T3" fmla="*/ 0 h 43196"/>
              <a:gd name="T4" fmla="*/ 21600 w 21600"/>
              <a:gd name="T5" fmla="*/ 21598 h 43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96" fill="none" extrusionOk="0">
                <a:moveTo>
                  <a:pt x="21332" y="43196"/>
                </a:moveTo>
                <a:cubicBezTo>
                  <a:pt x="9508" y="43050"/>
                  <a:pt x="0" y="33423"/>
                  <a:pt x="0" y="21598"/>
                </a:cubicBezTo>
                <a:cubicBezTo>
                  <a:pt x="-1" y="9771"/>
                  <a:pt x="9511" y="143"/>
                  <a:pt x="21336" y="-1"/>
                </a:cubicBezTo>
              </a:path>
              <a:path w="21600" h="43196" stroke="0" extrusionOk="0">
                <a:moveTo>
                  <a:pt x="21332" y="43196"/>
                </a:moveTo>
                <a:cubicBezTo>
                  <a:pt x="9508" y="43050"/>
                  <a:pt x="0" y="33423"/>
                  <a:pt x="0" y="21598"/>
                </a:cubicBezTo>
                <a:cubicBezTo>
                  <a:pt x="-1" y="9771"/>
                  <a:pt x="9511" y="143"/>
                  <a:pt x="21336" y="-1"/>
                </a:cubicBezTo>
                <a:lnTo>
                  <a:pt x="21600" y="21598"/>
                </a:lnTo>
                <a:close/>
              </a:path>
            </a:pathLst>
          </a:cu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5493" name="Rectangle 21"/>
          <p:cNvSpPr>
            <a:spLocks noChangeArrowheads="1"/>
          </p:cNvSpPr>
          <p:nvPr/>
        </p:nvSpPr>
        <p:spPr bwMode="auto">
          <a:xfrm>
            <a:off x="5783263" y="2770188"/>
            <a:ext cx="3127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</a:rPr>
              <a:t>S</a:t>
            </a:r>
            <a:endParaRPr lang="en-US"/>
          </a:p>
        </p:txBody>
      </p:sp>
      <p:sp>
        <p:nvSpPr>
          <p:cNvPr id="105494" name="Oval 22"/>
          <p:cNvSpPr>
            <a:spLocks noChangeArrowheads="1"/>
          </p:cNvSpPr>
          <p:nvPr/>
        </p:nvSpPr>
        <p:spPr bwMode="auto">
          <a:xfrm>
            <a:off x="6350000" y="3592513"/>
            <a:ext cx="257175" cy="258762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5495" name="Rectangle 23"/>
          <p:cNvSpPr>
            <a:spLocks noChangeArrowheads="1"/>
          </p:cNvSpPr>
          <p:nvPr/>
        </p:nvSpPr>
        <p:spPr bwMode="auto">
          <a:xfrm>
            <a:off x="6556375" y="3162300"/>
            <a:ext cx="3476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105496" name="Rectangle 24"/>
          <p:cNvSpPr>
            <a:spLocks noChangeArrowheads="1"/>
          </p:cNvSpPr>
          <p:nvPr/>
        </p:nvSpPr>
        <p:spPr bwMode="auto">
          <a:xfrm>
            <a:off x="4516438" y="3903663"/>
            <a:ext cx="59531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</a:rPr>
              <a:t>QB</a:t>
            </a:r>
            <a:endParaRPr lang="en-US"/>
          </a:p>
        </p:txBody>
      </p:sp>
      <p:sp>
        <p:nvSpPr>
          <p:cNvPr id="105497" name="Rectangle 25"/>
          <p:cNvSpPr>
            <a:spLocks noChangeArrowheads="1"/>
          </p:cNvSpPr>
          <p:nvPr/>
        </p:nvSpPr>
        <p:spPr bwMode="auto">
          <a:xfrm>
            <a:off x="1298575" y="2584450"/>
            <a:ext cx="3651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</a:rPr>
              <a:t>C</a:t>
            </a:r>
            <a:endParaRPr lang="en-US"/>
          </a:p>
        </p:txBody>
      </p:sp>
      <p:sp>
        <p:nvSpPr>
          <p:cNvPr id="105498" name="Oval 26"/>
          <p:cNvSpPr>
            <a:spLocks noChangeArrowheads="1"/>
          </p:cNvSpPr>
          <p:nvPr/>
        </p:nvSpPr>
        <p:spPr bwMode="auto">
          <a:xfrm>
            <a:off x="5772150" y="4746625"/>
            <a:ext cx="258763" cy="258763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5499" name="Rectangle 27"/>
          <p:cNvSpPr>
            <a:spLocks noChangeArrowheads="1"/>
          </p:cNvSpPr>
          <p:nvPr/>
        </p:nvSpPr>
        <p:spPr bwMode="auto">
          <a:xfrm>
            <a:off x="8267700" y="2708275"/>
            <a:ext cx="3651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</a:rPr>
              <a:t>C</a:t>
            </a:r>
            <a:endParaRPr lang="en-US"/>
          </a:p>
        </p:txBody>
      </p:sp>
      <p:sp>
        <p:nvSpPr>
          <p:cNvPr id="105500" name="Oval 28"/>
          <p:cNvSpPr>
            <a:spLocks noChangeArrowheads="1"/>
          </p:cNvSpPr>
          <p:nvPr/>
        </p:nvSpPr>
        <p:spPr bwMode="auto">
          <a:xfrm>
            <a:off x="3689350" y="4725988"/>
            <a:ext cx="258763" cy="258762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5501" name="Rectangle 29"/>
          <p:cNvSpPr>
            <a:spLocks noChangeArrowheads="1"/>
          </p:cNvSpPr>
          <p:nvPr/>
        </p:nvSpPr>
        <p:spPr bwMode="auto">
          <a:xfrm>
            <a:off x="3525838" y="1285875"/>
            <a:ext cx="5064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</a:rPr>
              <a:t>FS</a:t>
            </a:r>
            <a:endParaRPr lang="en-US"/>
          </a:p>
        </p:txBody>
      </p:sp>
      <p:sp>
        <p:nvSpPr>
          <p:cNvPr id="105502" name="Oval 30"/>
          <p:cNvSpPr>
            <a:spLocks noChangeArrowheads="1"/>
          </p:cNvSpPr>
          <p:nvPr/>
        </p:nvSpPr>
        <p:spPr bwMode="auto">
          <a:xfrm>
            <a:off x="7689850" y="3902075"/>
            <a:ext cx="258763" cy="258763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5503" name="Rectangle 31"/>
          <p:cNvSpPr>
            <a:spLocks noChangeArrowheads="1"/>
          </p:cNvSpPr>
          <p:nvPr/>
        </p:nvSpPr>
        <p:spPr bwMode="auto">
          <a:xfrm>
            <a:off x="6072188" y="1265238"/>
            <a:ext cx="4873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</a:rPr>
              <a:t>SS</a:t>
            </a:r>
            <a:endParaRPr lang="en-US"/>
          </a:p>
        </p:txBody>
      </p:sp>
      <p:sp>
        <p:nvSpPr>
          <p:cNvPr id="105504" name="Line 32"/>
          <p:cNvSpPr>
            <a:spLocks noChangeShapeType="1"/>
          </p:cNvSpPr>
          <p:nvPr/>
        </p:nvSpPr>
        <p:spPr bwMode="auto">
          <a:xfrm flipH="1">
            <a:off x="4773613" y="3048000"/>
            <a:ext cx="123825" cy="55562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05" name="Line 33"/>
          <p:cNvSpPr>
            <a:spLocks noChangeShapeType="1"/>
          </p:cNvSpPr>
          <p:nvPr/>
        </p:nvSpPr>
        <p:spPr bwMode="auto">
          <a:xfrm flipV="1">
            <a:off x="5929313" y="3419475"/>
            <a:ext cx="596900" cy="204788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06" name="Freeform 34"/>
          <p:cNvSpPr>
            <a:spLocks/>
          </p:cNvSpPr>
          <p:nvPr/>
        </p:nvSpPr>
        <p:spPr bwMode="auto">
          <a:xfrm>
            <a:off x="6480175" y="3276600"/>
            <a:ext cx="117475" cy="279400"/>
          </a:xfrm>
          <a:custGeom>
            <a:avLst/>
            <a:gdLst>
              <a:gd name="T0" fmla="*/ 86 w 86"/>
              <a:gd name="T1" fmla="*/ 196 h 203"/>
              <a:gd name="T2" fmla="*/ 67 w 86"/>
              <a:gd name="T3" fmla="*/ 203 h 203"/>
              <a:gd name="T4" fmla="*/ 0 w 86"/>
              <a:gd name="T5" fmla="*/ 6 h 203"/>
              <a:gd name="T6" fmla="*/ 19 w 86"/>
              <a:gd name="T7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" h="203">
                <a:moveTo>
                  <a:pt x="86" y="196"/>
                </a:moveTo>
                <a:lnTo>
                  <a:pt x="67" y="203"/>
                </a:lnTo>
                <a:lnTo>
                  <a:pt x="0" y="6"/>
                </a:lnTo>
                <a:lnTo>
                  <a:pt x="19" y="0"/>
                </a:lnTo>
              </a:path>
            </a:pathLst>
          </a:custGeom>
          <a:noFill/>
          <a:ln w="412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07" name="Line 35"/>
          <p:cNvSpPr>
            <a:spLocks noChangeShapeType="1"/>
          </p:cNvSpPr>
          <p:nvPr/>
        </p:nvSpPr>
        <p:spPr bwMode="auto">
          <a:xfrm flipV="1">
            <a:off x="5351463" y="3419475"/>
            <a:ext cx="166687" cy="163513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08" name="Freeform 36"/>
          <p:cNvSpPr>
            <a:spLocks/>
          </p:cNvSpPr>
          <p:nvPr/>
        </p:nvSpPr>
        <p:spPr bwMode="auto">
          <a:xfrm>
            <a:off x="5418138" y="3300413"/>
            <a:ext cx="220662" cy="219075"/>
          </a:xfrm>
          <a:custGeom>
            <a:avLst/>
            <a:gdLst>
              <a:gd name="T0" fmla="*/ 161 w 161"/>
              <a:gd name="T1" fmla="*/ 146 h 160"/>
              <a:gd name="T2" fmla="*/ 146 w 161"/>
              <a:gd name="T3" fmla="*/ 160 h 160"/>
              <a:gd name="T4" fmla="*/ 0 w 161"/>
              <a:gd name="T5" fmla="*/ 14 h 160"/>
              <a:gd name="T6" fmla="*/ 15 w 161"/>
              <a:gd name="T7" fmla="*/ 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1" h="160">
                <a:moveTo>
                  <a:pt x="161" y="146"/>
                </a:moveTo>
                <a:lnTo>
                  <a:pt x="146" y="160"/>
                </a:lnTo>
                <a:lnTo>
                  <a:pt x="0" y="14"/>
                </a:lnTo>
                <a:lnTo>
                  <a:pt x="15" y="0"/>
                </a:lnTo>
              </a:path>
            </a:pathLst>
          </a:custGeom>
          <a:noFill/>
          <a:ln w="412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09" name="Line 37"/>
          <p:cNvSpPr>
            <a:spLocks noChangeShapeType="1"/>
          </p:cNvSpPr>
          <p:nvPr/>
        </p:nvSpPr>
        <p:spPr bwMode="auto">
          <a:xfrm flipV="1">
            <a:off x="5908675" y="4387850"/>
            <a:ext cx="1588" cy="330200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10" name="Rectangle 38"/>
          <p:cNvSpPr>
            <a:spLocks noChangeArrowheads="1"/>
          </p:cNvSpPr>
          <p:nvPr/>
        </p:nvSpPr>
        <p:spPr bwMode="auto">
          <a:xfrm>
            <a:off x="5767388" y="4362450"/>
            <a:ext cx="282575" cy="25400"/>
          </a:xfrm>
          <a:prstGeom prst="rect">
            <a:avLst/>
          </a:prstGeom>
          <a:noFill/>
          <a:ln w="412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11" name="Line 39"/>
          <p:cNvSpPr>
            <a:spLocks noChangeShapeType="1"/>
          </p:cNvSpPr>
          <p:nvPr/>
        </p:nvSpPr>
        <p:spPr bwMode="auto">
          <a:xfrm flipV="1">
            <a:off x="4219575" y="3440113"/>
            <a:ext cx="80963" cy="14287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12" name="Freeform 40"/>
          <p:cNvSpPr>
            <a:spLocks/>
          </p:cNvSpPr>
          <p:nvPr/>
        </p:nvSpPr>
        <p:spPr bwMode="auto">
          <a:xfrm>
            <a:off x="4176713" y="3348038"/>
            <a:ext cx="257175" cy="161925"/>
          </a:xfrm>
          <a:custGeom>
            <a:avLst/>
            <a:gdLst>
              <a:gd name="T0" fmla="*/ 188 w 188"/>
              <a:gd name="T1" fmla="*/ 100 h 117"/>
              <a:gd name="T2" fmla="*/ 180 w 188"/>
              <a:gd name="T3" fmla="*/ 117 h 117"/>
              <a:gd name="T4" fmla="*/ 0 w 188"/>
              <a:gd name="T5" fmla="*/ 17 h 117"/>
              <a:gd name="T6" fmla="*/ 8 w 188"/>
              <a:gd name="T7" fmla="*/ 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" h="117">
                <a:moveTo>
                  <a:pt x="188" y="100"/>
                </a:moveTo>
                <a:lnTo>
                  <a:pt x="180" y="117"/>
                </a:lnTo>
                <a:lnTo>
                  <a:pt x="0" y="17"/>
                </a:lnTo>
                <a:lnTo>
                  <a:pt x="8" y="0"/>
                </a:lnTo>
              </a:path>
            </a:pathLst>
          </a:custGeom>
          <a:noFill/>
          <a:ln w="412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13" name="Line 41"/>
          <p:cNvSpPr>
            <a:spLocks noChangeShapeType="1"/>
          </p:cNvSpPr>
          <p:nvPr/>
        </p:nvSpPr>
        <p:spPr bwMode="auto">
          <a:xfrm flipH="1" flipV="1">
            <a:off x="3559175" y="3460750"/>
            <a:ext cx="39688" cy="122238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14" name="Freeform 42"/>
          <p:cNvSpPr>
            <a:spLocks/>
          </p:cNvSpPr>
          <p:nvPr/>
        </p:nvSpPr>
        <p:spPr bwMode="auto">
          <a:xfrm>
            <a:off x="3414713" y="3390900"/>
            <a:ext cx="279400" cy="112713"/>
          </a:xfrm>
          <a:custGeom>
            <a:avLst/>
            <a:gdLst>
              <a:gd name="T0" fmla="*/ 197 w 203"/>
              <a:gd name="T1" fmla="*/ 0 h 82"/>
              <a:gd name="T2" fmla="*/ 203 w 203"/>
              <a:gd name="T3" fmla="*/ 19 h 82"/>
              <a:gd name="T4" fmla="*/ 7 w 203"/>
              <a:gd name="T5" fmla="*/ 82 h 82"/>
              <a:gd name="T6" fmla="*/ 0 w 203"/>
              <a:gd name="T7" fmla="*/ 63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3" h="82">
                <a:moveTo>
                  <a:pt x="197" y="0"/>
                </a:moveTo>
                <a:lnTo>
                  <a:pt x="203" y="19"/>
                </a:lnTo>
                <a:lnTo>
                  <a:pt x="7" y="82"/>
                </a:lnTo>
                <a:lnTo>
                  <a:pt x="0" y="63"/>
                </a:lnTo>
              </a:path>
            </a:pathLst>
          </a:custGeom>
          <a:noFill/>
          <a:ln w="412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15" name="Freeform 43"/>
          <p:cNvSpPr>
            <a:spLocks/>
          </p:cNvSpPr>
          <p:nvPr/>
        </p:nvSpPr>
        <p:spPr bwMode="auto">
          <a:xfrm>
            <a:off x="1144588" y="658813"/>
            <a:ext cx="1073150" cy="2924175"/>
          </a:xfrm>
          <a:custGeom>
            <a:avLst/>
            <a:gdLst>
              <a:gd name="T0" fmla="*/ 525 w 780"/>
              <a:gd name="T1" fmla="*/ 2129 h 2129"/>
              <a:gd name="T2" fmla="*/ 675 w 780"/>
              <a:gd name="T3" fmla="*/ 1785 h 2129"/>
              <a:gd name="T4" fmla="*/ 675 w 780"/>
              <a:gd name="T5" fmla="*/ 1049 h 2129"/>
              <a:gd name="T6" fmla="*/ 780 w 780"/>
              <a:gd name="T7" fmla="*/ 884 h 2129"/>
              <a:gd name="T8" fmla="*/ 0 w 780"/>
              <a:gd name="T9" fmla="*/ 0 h 2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0" h="2129">
                <a:moveTo>
                  <a:pt x="525" y="2129"/>
                </a:moveTo>
                <a:lnTo>
                  <a:pt x="675" y="1785"/>
                </a:lnTo>
                <a:lnTo>
                  <a:pt x="675" y="1049"/>
                </a:lnTo>
                <a:lnTo>
                  <a:pt x="780" y="884"/>
                </a:lnTo>
                <a:lnTo>
                  <a:pt x="0" y="0"/>
                </a:lnTo>
              </a:path>
            </a:pathLst>
          </a:custGeom>
          <a:noFill/>
          <a:ln w="412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16" name="Freeform 44"/>
          <p:cNvSpPr>
            <a:spLocks/>
          </p:cNvSpPr>
          <p:nvPr/>
        </p:nvSpPr>
        <p:spPr bwMode="auto">
          <a:xfrm>
            <a:off x="1144588" y="658813"/>
            <a:ext cx="250825" cy="265112"/>
          </a:xfrm>
          <a:custGeom>
            <a:avLst/>
            <a:gdLst>
              <a:gd name="T0" fmla="*/ 0 w 315"/>
              <a:gd name="T1" fmla="*/ 0 h 336"/>
              <a:gd name="T2" fmla="*/ 130 w 315"/>
              <a:gd name="T3" fmla="*/ 336 h 336"/>
              <a:gd name="T4" fmla="*/ 315 w 315"/>
              <a:gd name="T5" fmla="*/ 170 h 336"/>
              <a:gd name="T6" fmla="*/ 0 w 315"/>
              <a:gd name="T7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5" h="336">
                <a:moveTo>
                  <a:pt x="0" y="0"/>
                </a:moveTo>
                <a:lnTo>
                  <a:pt x="130" y="336"/>
                </a:lnTo>
                <a:lnTo>
                  <a:pt x="315" y="1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5517" name="Freeform 45"/>
          <p:cNvSpPr>
            <a:spLocks/>
          </p:cNvSpPr>
          <p:nvPr/>
        </p:nvSpPr>
        <p:spPr bwMode="auto">
          <a:xfrm>
            <a:off x="7394575" y="677863"/>
            <a:ext cx="1050925" cy="3236912"/>
          </a:xfrm>
          <a:custGeom>
            <a:avLst/>
            <a:gdLst>
              <a:gd name="T0" fmla="*/ 315 w 765"/>
              <a:gd name="T1" fmla="*/ 2356 h 2356"/>
              <a:gd name="T2" fmla="*/ 150 w 765"/>
              <a:gd name="T3" fmla="*/ 2026 h 2356"/>
              <a:gd name="T4" fmla="*/ 150 w 765"/>
              <a:gd name="T5" fmla="*/ 1290 h 2356"/>
              <a:gd name="T6" fmla="*/ 0 w 765"/>
              <a:gd name="T7" fmla="*/ 1125 h 2356"/>
              <a:gd name="T8" fmla="*/ 765 w 765"/>
              <a:gd name="T9" fmla="*/ 0 h 2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5" h="2356">
                <a:moveTo>
                  <a:pt x="315" y="2356"/>
                </a:moveTo>
                <a:lnTo>
                  <a:pt x="150" y="2026"/>
                </a:lnTo>
                <a:lnTo>
                  <a:pt x="150" y="1290"/>
                </a:lnTo>
                <a:lnTo>
                  <a:pt x="0" y="1125"/>
                </a:lnTo>
                <a:lnTo>
                  <a:pt x="765" y="0"/>
                </a:lnTo>
              </a:path>
            </a:pathLst>
          </a:custGeom>
          <a:noFill/>
          <a:ln w="412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18" name="Freeform 46"/>
          <p:cNvSpPr>
            <a:spLocks/>
          </p:cNvSpPr>
          <p:nvPr/>
        </p:nvSpPr>
        <p:spPr bwMode="auto">
          <a:xfrm>
            <a:off x="8213725" y="677863"/>
            <a:ext cx="231775" cy="276225"/>
          </a:xfrm>
          <a:custGeom>
            <a:avLst/>
            <a:gdLst>
              <a:gd name="T0" fmla="*/ 292 w 292"/>
              <a:gd name="T1" fmla="*/ 0 h 348"/>
              <a:gd name="T2" fmla="*/ 0 w 292"/>
              <a:gd name="T3" fmla="*/ 212 h 348"/>
              <a:gd name="T4" fmla="*/ 206 w 292"/>
              <a:gd name="T5" fmla="*/ 348 h 348"/>
              <a:gd name="T6" fmla="*/ 292 w 292"/>
              <a:gd name="T7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" h="348">
                <a:moveTo>
                  <a:pt x="292" y="0"/>
                </a:moveTo>
                <a:lnTo>
                  <a:pt x="0" y="212"/>
                </a:lnTo>
                <a:lnTo>
                  <a:pt x="206" y="348"/>
                </a:lnTo>
                <a:lnTo>
                  <a:pt x="292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5519" name="Arc 47"/>
          <p:cNvSpPr>
            <a:spLocks/>
          </p:cNvSpPr>
          <p:nvPr/>
        </p:nvSpPr>
        <p:spPr bwMode="auto">
          <a:xfrm>
            <a:off x="6299200" y="2098675"/>
            <a:ext cx="177800" cy="1522413"/>
          </a:xfrm>
          <a:custGeom>
            <a:avLst/>
            <a:gdLst>
              <a:gd name="G0" fmla="+- 21600 0 0"/>
              <a:gd name="G1" fmla="+- 158 0 0"/>
              <a:gd name="G2" fmla="+- 21600 0 0"/>
              <a:gd name="T0" fmla="*/ 20228 w 21600"/>
              <a:gd name="T1" fmla="*/ 21714 h 21714"/>
              <a:gd name="T2" fmla="*/ 1 w 21600"/>
              <a:gd name="T3" fmla="*/ 0 h 21714"/>
              <a:gd name="T4" fmla="*/ 21600 w 21600"/>
              <a:gd name="T5" fmla="*/ 158 h 21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714" fill="none" extrusionOk="0">
                <a:moveTo>
                  <a:pt x="20227" y="21714"/>
                </a:moveTo>
                <a:cubicBezTo>
                  <a:pt x="8854" y="20990"/>
                  <a:pt x="0" y="11554"/>
                  <a:pt x="0" y="158"/>
                </a:cubicBezTo>
                <a:cubicBezTo>
                  <a:pt x="-1" y="105"/>
                  <a:pt x="0" y="52"/>
                  <a:pt x="0" y="-1"/>
                </a:cubicBezTo>
              </a:path>
              <a:path w="21600" h="21714" stroke="0" extrusionOk="0">
                <a:moveTo>
                  <a:pt x="20227" y="21714"/>
                </a:moveTo>
                <a:cubicBezTo>
                  <a:pt x="8854" y="20990"/>
                  <a:pt x="0" y="11554"/>
                  <a:pt x="0" y="158"/>
                </a:cubicBezTo>
                <a:cubicBezTo>
                  <a:pt x="-1" y="105"/>
                  <a:pt x="0" y="52"/>
                  <a:pt x="0" y="-1"/>
                </a:cubicBezTo>
                <a:lnTo>
                  <a:pt x="21600" y="158"/>
                </a:lnTo>
                <a:close/>
              </a:path>
            </a:pathLst>
          </a:cu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20" name="Line 48"/>
          <p:cNvSpPr>
            <a:spLocks noChangeShapeType="1"/>
          </p:cNvSpPr>
          <p:nvPr/>
        </p:nvSpPr>
        <p:spPr bwMode="auto">
          <a:xfrm flipH="1" flipV="1">
            <a:off x="5207000" y="368300"/>
            <a:ext cx="1092200" cy="173037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21" name="Freeform 49"/>
          <p:cNvSpPr>
            <a:spLocks/>
          </p:cNvSpPr>
          <p:nvPr/>
        </p:nvSpPr>
        <p:spPr bwMode="auto">
          <a:xfrm>
            <a:off x="5207000" y="368300"/>
            <a:ext cx="228600" cy="277813"/>
          </a:xfrm>
          <a:custGeom>
            <a:avLst/>
            <a:gdLst>
              <a:gd name="T0" fmla="*/ 0 w 288"/>
              <a:gd name="T1" fmla="*/ 0 h 350"/>
              <a:gd name="T2" fmla="*/ 76 w 288"/>
              <a:gd name="T3" fmla="*/ 350 h 350"/>
              <a:gd name="T4" fmla="*/ 288 w 288"/>
              <a:gd name="T5" fmla="*/ 220 h 350"/>
              <a:gd name="T6" fmla="*/ 0 w 288"/>
              <a:gd name="T7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" h="350">
                <a:moveTo>
                  <a:pt x="0" y="0"/>
                </a:moveTo>
                <a:lnTo>
                  <a:pt x="76" y="350"/>
                </a:lnTo>
                <a:lnTo>
                  <a:pt x="288" y="2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5522" name="Freeform 50"/>
          <p:cNvSpPr>
            <a:spLocks/>
          </p:cNvSpPr>
          <p:nvPr/>
        </p:nvSpPr>
        <p:spPr bwMode="auto">
          <a:xfrm>
            <a:off x="1187450" y="2903538"/>
            <a:ext cx="2617788" cy="1835150"/>
          </a:xfrm>
          <a:custGeom>
            <a:avLst/>
            <a:gdLst>
              <a:gd name="T0" fmla="*/ 1904 w 1904"/>
              <a:gd name="T1" fmla="*/ 1336 h 1336"/>
              <a:gd name="T2" fmla="*/ 1140 w 1904"/>
              <a:gd name="T3" fmla="*/ 391 h 1336"/>
              <a:gd name="T4" fmla="*/ 0 w 1904"/>
              <a:gd name="T5" fmla="*/ 0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04" h="1336">
                <a:moveTo>
                  <a:pt x="1904" y="1336"/>
                </a:moveTo>
                <a:lnTo>
                  <a:pt x="1140" y="391"/>
                </a:lnTo>
                <a:lnTo>
                  <a:pt x="0" y="0"/>
                </a:lnTo>
              </a:path>
            </a:pathLst>
          </a:custGeom>
          <a:noFill/>
          <a:ln w="412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23" name="Freeform 51"/>
          <p:cNvSpPr>
            <a:spLocks/>
          </p:cNvSpPr>
          <p:nvPr/>
        </p:nvSpPr>
        <p:spPr bwMode="auto">
          <a:xfrm>
            <a:off x="1187450" y="2900363"/>
            <a:ext cx="285750" cy="180975"/>
          </a:xfrm>
          <a:custGeom>
            <a:avLst/>
            <a:gdLst>
              <a:gd name="T0" fmla="*/ 0 w 358"/>
              <a:gd name="T1" fmla="*/ 4 h 229"/>
              <a:gd name="T2" fmla="*/ 278 w 358"/>
              <a:gd name="T3" fmla="*/ 229 h 229"/>
              <a:gd name="T4" fmla="*/ 358 w 358"/>
              <a:gd name="T5" fmla="*/ 0 h 229"/>
              <a:gd name="T6" fmla="*/ 0 w 358"/>
              <a:gd name="T7" fmla="*/ 4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8" h="229">
                <a:moveTo>
                  <a:pt x="0" y="4"/>
                </a:moveTo>
                <a:lnTo>
                  <a:pt x="278" y="229"/>
                </a:lnTo>
                <a:lnTo>
                  <a:pt x="358" y="0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5524" name="Line 52"/>
          <p:cNvSpPr>
            <a:spLocks noChangeShapeType="1"/>
          </p:cNvSpPr>
          <p:nvPr/>
        </p:nvSpPr>
        <p:spPr bwMode="auto">
          <a:xfrm flipH="1">
            <a:off x="3876675" y="3070225"/>
            <a:ext cx="12700" cy="182563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25" name="Line 53"/>
          <p:cNvSpPr>
            <a:spLocks noChangeShapeType="1"/>
          </p:cNvSpPr>
          <p:nvPr/>
        </p:nvSpPr>
        <p:spPr bwMode="auto">
          <a:xfrm flipH="1">
            <a:off x="3854450" y="3441700"/>
            <a:ext cx="11113" cy="182563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26" name="Line 54"/>
          <p:cNvSpPr>
            <a:spLocks noChangeShapeType="1"/>
          </p:cNvSpPr>
          <p:nvPr/>
        </p:nvSpPr>
        <p:spPr bwMode="auto">
          <a:xfrm flipH="1">
            <a:off x="3830638" y="3814763"/>
            <a:ext cx="11112" cy="182562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27" name="Line 55"/>
          <p:cNvSpPr>
            <a:spLocks noChangeShapeType="1"/>
          </p:cNvSpPr>
          <p:nvPr/>
        </p:nvSpPr>
        <p:spPr bwMode="auto">
          <a:xfrm flipH="1">
            <a:off x="3808413" y="4186238"/>
            <a:ext cx="11112" cy="182562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28" name="Line 56"/>
          <p:cNvSpPr>
            <a:spLocks noChangeShapeType="1"/>
          </p:cNvSpPr>
          <p:nvPr/>
        </p:nvSpPr>
        <p:spPr bwMode="auto">
          <a:xfrm flipH="1">
            <a:off x="3786188" y="4559300"/>
            <a:ext cx="11112" cy="179388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29" name="Line 57"/>
          <p:cNvSpPr>
            <a:spLocks noChangeShapeType="1"/>
          </p:cNvSpPr>
          <p:nvPr/>
        </p:nvSpPr>
        <p:spPr bwMode="auto">
          <a:xfrm>
            <a:off x="3805238" y="4470400"/>
            <a:ext cx="1587" cy="247650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30" name="Rectangle 58"/>
          <p:cNvSpPr>
            <a:spLocks noChangeArrowheads="1"/>
          </p:cNvSpPr>
          <p:nvPr/>
        </p:nvSpPr>
        <p:spPr bwMode="auto">
          <a:xfrm>
            <a:off x="3665538" y="4445000"/>
            <a:ext cx="280987" cy="25400"/>
          </a:xfrm>
          <a:prstGeom prst="rect">
            <a:avLst/>
          </a:prstGeom>
          <a:noFill/>
          <a:ln w="412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31" name="Line 59"/>
          <p:cNvSpPr>
            <a:spLocks noChangeShapeType="1"/>
          </p:cNvSpPr>
          <p:nvPr/>
        </p:nvSpPr>
        <p:spPr bwMode="auto">
          <a:xfrm flipH="1">
            <a:off x="5903913" y="3027363"/>
            <a:ext cx="4762" cy="201612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32" name="Line 60"/>
          <p:cNvSpPr>
            <a:spLocks noChangeShapeType="1"/>
          </p:cNvSpPr>
          <p:nvPr/>
        </p:nvSpPr>
        <p:spPr bwMode="auto">
          <a:xfrm flipH="1">
            <a:off x="5899150" y="3427413"/>
            <a:ext cx="1588" cy="203200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33" name="Line 61"/>
          <p:cNvSpPr>
            <a:spLocks noChangeShapeType="1"/>
          </p:cNvSpPr>
          <p:nvPr/>
        </p:nvSpPr>
        <p:spPr bwMode="auto">
          <a:xfrm flipH="1">
            <a:off x="5892800" y="3829050"/>
            <a:ext cx="3175" cy="201613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34" name="Line 62"/>
          <p:cNvSpPr>
            <a:spLocks noChangeShapeType="1"/>
          </p:cNvSpPr>
          <p:nvPr/>
        </p:nvSpPr>
        <p:spPr bwMode="auto">
          <a:xfrm flipH="1">
            <a:off x="5889625" y="4230688"/>
            <a:ext cx="1588" cy="198437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35" name="Line 63"/>
          <p:cNvSpPr>
            <a:spLocks noChangeShapeType="1"/>
          </p:cNvSpPr>
          <p:nvPr/>
        </p:nvSpPr>
        <p:spPr bwMode="auto">
          <a:xfrm flipH="1" flipV="1">
            <a:off x="4465638" y="2863850"/>
            <a:ext cx="1463675" cy="328613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5536" name="Freeform 64"/>
          <p:cNvSpPr>
            <a:spLocks/>
          </p:cNvSpPr>
          <p:nvPr/>
        </p:nvSpPr>
        <p:spPr bwMode="auto">
          <a:xfrm>
            <a:off x="4465638" y="2828925"/>
            <a:ext cx="285750" cy="190500"/>
          </a:xfrm>
          <a:custGeom>
            <a:avLst/>
            <a:gdLst>
              <a:gd name="T0" fmla="*/ 0 w 358"/>
              <a:gd name="T1" fmla="*/ 43 h 239"/>
              <a:gd name="T2" fmla="*/ 305 w 358"/>
              <a:gd name="T3" fmla="*/ 239 h 239"/>
              <a:gd name="T4" fmla="*/ 358 w 358"/>
              <a:gd name="T5" fmla="*/ 0 h 239"/>
              <a:gd name="T6" fmla="*/ 0 w 358"/>
              <a:gd name="T7" fmla="*/ 43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8" h="239">
                <a:moveTo>
                  <a:pt x="0" y="43"/>
                </a:moveTo>
                <a:lnTo>
                  <a:pt x="305" y="239"/>
                </a:lnTo>
                <a:lnTo>
                  <a:pt x="358" y="0"/>
                </a:lnTo>
                <a:lnTo>
                  <a:pt x="0" y="43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9E2C-0360-4141-ABF1-8400A5BB76D3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A625-B21C-4A07-B17D-ECC394A93CDB}" type="slidenum">
              <a:rPr lang="en-US"/>
              <a:pPr/>
              <a:t>46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Keeping Both Backs and the Tight End in to Pass Protect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362200"/>
            <a:ext cx="60960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This protection primarily used in a man pass protection scheme.</a:t>
            </a:r>
          </a:p>
          <a:p>
            <a:pPr>
              <a:lnSpc>
                <a:spcPct val="90000"/>
              </a:lnSpc>
            </a:pPr>
            <a:r>
              <a:rPr lang="en-US" sz="2400"/>
              <a:t>We use a “Stay” call to tell both the  backs to stay in and pass protect.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We will sometimes use this if we are facing a “man” defense and we want to anchor the backers to keep them out of the throwing lanes.</a:t>
            </a:r>
          </a:p>
          <a:p>
            <a:pPr>
              <a:lnSpc>
                <a:spcPct val="90000"/>
              </a:lnSpc>
            </a:pPr>
            <a:r>
              <a:rPr lang="en-US" sz="2400"/>
              <a:t>We can make the “Stay” call in the play-call or the QB has the option to call “Stay” at the L.O.S.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4654550" y="5357813"/>
            <a:ext cx="338138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100" b="1">
                <a:solidFill>
                  <a:srgbClr val="000000"/>
                </a:solidFill>
              </a:rPr>
              <a:t>H</a:t>
            </a:r>
            <a:endParaRPr lang="en-US"/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4654550" y="4760913"/>
            <a:ext cx="290513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100" b="1">
                <a:solidFill>
                  <a:srgbClr val="000000"/>
                </a:solidFill>
              </a:rPr>
              <a:t>F</a:t>
            </a:r>
            <a:endParaRPr lang="en-US"/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685800" y="6022975"/>
            <a:ext cx="38639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100" b="1">
                <a:solidFill>
                  <a:srgbClr val="000000"/>
                </a:solidFill>
              </a:rPr>
              <a:t>I RIGHT 8-OH-8 SKINNY STAY</a:t>
            </a:r>
            <a:endParaRPr lang="en-US"/>
          </a:p>
        </p:txBody>
      </p:sp>
      <p:sp>
        <p:nvSpPr>
          <p:cNvPr id="108551" name="Oval 7"/>
          <p:cNvSpPr>
            <a:spLocks noChangeArrowheads="1"/>
          </p:cNvSpPr>
          <p:nvPr/>
        </p:nvSpPr>
        <p:spPr bwMode="auto">
          <a:xfrm>
            <a:off x="1081088" y="3556000"/>
            <a:ext cx="263525" cy="261938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2909888" y="3262313"/>
            <a:ext cx="36195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600" b="1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108553" name="Oval 9"/>
          <p:cNvSpPr>
            <a:spLocks noChangeArrowheads="1"/>
          </p:cNvSpPr>
          <p:nvPr/>
        </p:nvSpPr>
        <p:spPr bwMode="auto">
          <a:xfrm>
            <a:off x="3160713" y="3597275"/>
            <a:ext cx="263525" cy="263525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4338638" y="3221038"/>
            <a:ext cx="3794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600" b="1">
                <a:solidFill>
                  <a:srgbClr val="000000"/>
                </a:solidFill>
              </a:rPr>
              <a:t>N</a:t>
            </a:r>
            <a:endParaRPr lang="en-US"/>
          </a:p>
        </p:txBody>
      </p:sp>
      <p:sp>
        <p:nvSpPr>
          <p:cNvPr id="108555" name="Oval 11"/>
          <p:cNvSpPr>
            <a:spLocks noChangeArrowheads="1"/>
          </p:cNvSpPr>
          <p:nvPr/>
        </p:nvSpPr>
        <p:spPr bwMode="auto">
          <a:xfrm>
            <a:off x="3749675" y="3597275"/>
            <a:ext cx="263525" cy="263525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3717925" y="3200400"/>
            <a:ext cx="36195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600" b="1">
                <a:solidFill>
                  <a:srgbClr val="000000"/>
                </a:solidFill>
              </a:rPr>
              <a:t>T</a:t>
            </a:r>
            <a:endParaRPr lang="en-US"/>
          </a:p>
        </p:txBody>
      </p:sp>
      <p:sp>
        <p:nvSpPr>
          <p:cNvPr id="108557" name="Rectangle 13"/>
          <p:cNvSpPr>
            <a:spLocks noChangeArrowheads="1"/>
          </p:cNvSpPr>
          <p:nvPr/>
        </p:nvSpPr>
        <p:spPr bwMode="auto">
          <a:xfrm>
            <a:off x="4337050" y="3597275"/>
            <a:ext cx="263525" cy="263525"/>
          </a:xfrm>
          <a:prstGeom prst="rect">
            <a:avLst/>
          </a:prstGeom>
          <a:solidFill>
            <a:srgbClr val="FFFFFF"/>
          </a:solidFill>
          <a:ln w="206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8558" name="Line 14"/>
          <p:cNvSpPr>
            <a:spLocks noChangeShapeType="1"/>
          </p:cNvSpPr>
          <p:nvPr/>
        </p:nvSpPr>
        <p:spPr bwMode="auto">
          <a:xfrm>
            <a:off x="4337050" y="3597275"/>
            <a:ext cx="242888" cy="2428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59" name="Line 15"/>
          <p:cNvSpPr>
            <a:spLocks noChangeShapeType="1"/>
          </p:cNvSpPr>
          <p:nvPr/>
        </p:nvSpPr>
        <p:spPr bwMode="auto">
          <a:xfrm flipV="1">
            <a:off x="4337050" y="3597275"/>
            <a:ext cx="242888" cy="2428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60" name="Rectangle 16"/>
          <p:cNvSpPr>
            <a:spLocks noChangeArrowheads="1"/>
          </p:cNvSpPr>
          <p:nvPr/>
        </p:nvSpPr>
        <p:spPr bwMode="auto">
          <a:xfrm>
            <a:off x="3287713" y="2820988"/>
            <a:ext cx="47148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600" b="1">
                <a:solidFill>
                  <a:srgbClr val="000000"/>
                </a:solidFill>
              </a:rPr>
              <a:t>W</a:t>
            </a:r>
            <a:endParaRPr lang="en-US"/>
          </a:p>
        </p:txBody>
      </p:sp>
      <p:sp>
        <p:nvSpPr>
          <p:cNvPr id="108561" name="Oval 17"/>
          <p:cNvSpPr>
            <a:spLocks noChangeArrowheads="1"/>
          </p:cNvSpPr>
          <p:nvPr/>
        </p:nvSpPr>
        <p:spPr bwMode="auto">
          <a:xfrm>
            <a:off x="4905375" y="3597275"/>
            <a:ext cx="261938" cy="263525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8562" name="Rectangle 18"/>
          <p:cNvSpPr>
            <a:spLocks noChangeArrowheads="1"/>
          </p:cNvSpPr>
          <p:nvPr/>
        </p:nvSpPr>
        <p:spPr bwMode="auto">
          <a:xfrm>
            <a:off x="5514975" y="2863850"/>
            <a:ext cx="4540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600" b="1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108563" name="Oval 19"/>
          <p:cNvSpPr>
            <a:spLocks noChangeArrowheads="1"/>
          </p:cNvSpPr>
          <p:nvPr/>
        </p:nvSpPr>
        <p:spPr bwMode="auto">
          <a:xfrm>
            <a:off x="5492750" y="3597275"/>
            <a:ext cx="263525" cy="263525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8564" name="Rectangle 20"/>
          <p:cNvSpPr>
            <a:spLocks noChangeArrowheads="1"/>
          </p:cNvSpPr>
          <p:nvPr/>
        </p:nvSpPr>
        <p:spPr bwMode="auto">
          <a:xfrm>
            <a:off x="6470650" y="3200400"/>
            <a:ext cx="32543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600" b="1">
                <a:solidFill>
                  <a:srgbClr val="000000"/>
                </a:solidFill>
              </a:rPr>
              <a:t>S</a:t>
            </a:r>
            <a:endParaRPr lang="en-US"/>
          </a:p>
        </p:txBody>
      </p:sp>
      <p:sp>
        <p:nvSpPr>
          <p:cNvPr id="108565" name="Oval 21"/>
          <p:cNvSpPr>
            <a:spLocks noChangeArrowheads="1"/>
          </p:cNvSpPr>
          <p:nvPr/>
        </p:nvSpPr>
        <p:spPr bwMode="auto">
          <a:xfrm>
            <a:off x="6081713" y="3597275"/>
            <a:ext cx="261937" cy="263525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8566" name="Rectangle 22"/>
          <p:cNvSpPr>
            <a:spLocks noChangeArrowheads="1"/>
          </p:cNvSpPr>
          <p:nvPr/>
        </p:nvSpPr>
        <p:spPr bwMode="auto">
          <a:xfrm>
            <a:off x="5032375" y="3221038"/>
            <a:ext cx="36195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600" b="1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108567" name="Rectangle 23"/>
          <p:cNvSpPr>
            <a:spLocks noChangeArrowheads="1"/>
          </p:cNvSpPr>
          <p:nvPr/>
        </p:nvSpPr>
        <p:spPr bwMode="auto">
          <a:xfrm>
            <a:off x="4213225" y="3935413"/>
            <a:ext cx="61912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600" b="1">
                <a:solidFill>
                  <a:srgbClr val="000000"/>
                </a:solidFill>
              </a:rPr>
              <a:t>QB</a:t>
            </a:r>
            <a:endParaRPr lang="en-US"/>
          </a:p>
        </p:txBody>
      </p:sp>
      <p:sp>
        <p:nvSpPr>
          <p:cNvPr id="108568" name="Rectangle 24"/>
          <p:cNvSpPr>
            <a:spLocks noChangeArrowheads="1"/>
          </p:cNvSpPr>
          <p:nvPr/>
        </p:nvSpPr>
        <p:spPr bwMode="auto">
          <a:xfrm>
            <a:off x="766763" y="1728788"/>
            <a:ext cx="3794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600" b="1">
                <a:solidFill>
                  <a:srgbClr val="000000"/>
                </a:solidFill>
              </a:rPr>
              <a:t>C</a:t>
            </a:r>
            <a:endParaRPr lang="en-US"/>
          </a:p>
        </p:txBody>
      </p:sp>
      <p:sp>
        <p:nvSpPr>
          <p:cNvPr id="108569" name="Oval 25"/>
          <p:cNvSpPr>
            <a:spLocks noChangeArrowheads="1"/>
          </p:cNvSpPr>
          <p:nvPr/>
        </p:nvSpPr>
        <p:spPr bwMode="auto">
          <a:xfrm>
            <a:off x="4295775" y="4794250"/>
            <a:ext cx="263525" cy="263525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8570" name="Rectangle 26"/>
          <p:cNvSpPr>
            <a:spLocks noChangeArrowheads="1"/>
          </p:cNvSpPr>
          <p:nvPr/>
        </p:nvSpPr>
        <p:spPr bwMode="auto">
          <a:xfrm>
            <a:off x="8435975" y="1624013"/>
            <a:ext cx="379413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600" b="1">
                <a:solidFill>
                  <a:srgbClr val="000000"/>
                </a:solidFill>
              </a:rPr>
              <a:t>C</a:t>
            </a:r>
            <a:endParaRPr lang="en-US"/>
          </a:p>
        </p:txBody>
      </p:sp>
      <p:sp>
        <p:nvSpPr>
          <p:cNvPr id="108571" name="Oval 27"/>
          <p:cNvSpPr>
            <a:spLocks noChangeArrowheads="1"/>
          </p:cNvSpPr>
          <p:nvPr/>
        </p:nvSpPr>
        <p:spPr bwMode="auto">
          <a:xfrm>
            <a:off x="4295775" y="5360988"/>
            <a:ext cx="263525" cy="263525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8572" name="Rectangle 28"/>
          <p:cNvSpPr>
            <a:spLocks noChangeArrowheads="1"/>
          </p:cNvSpPr>
          <p:nvPr/>
        </p:nvSpPr>
        <p:spPr bwMode="auto">
          <a:xfrm>
            <a:off x="4443413" y="763588"/>
            <a:ext cx="52705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600" b="1">
                <a:solidFill>
                  <a:srgbClr val="000000"/>
                </a:solidFill>
              </a:rPr>
              <a:t>FS</a:t>
            </a:r>
            <a:endParaRPr lang="en-US"/>
          </a:p>
        </p:txBody>
      </p:sp>
      <p:sp>
        <p:nvSpPr>
          <p:cNvPr id="108573" name="Oval 29"/>
          <p:cNvSpPr>
            <a:spLocks noChangeArrowheads="1"/>
          </p:cNvSpPr>
          <p:nvPr/>
        </p:nvSpPr>
        <p:spPr bwMode="auto">
          <a:xfrm>
            <a:off x="8181975" y="3870325"/>
            <a:ext cx="263525" cy="263525"/>
          </a:xfrm>
          <a:prstGeom prst="ellipse">
            <a:avLst/>
          </a:prstGeom>
          <a:solidFill>
            <a:srgbClr val="FFFFFF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8574" name="Rectangle 30"/>
          <p:cNvSpPr>
            <a:spLocks noChangeArrowheads="1"/>
          </p:cNvSpPr>
          <p:nvPr/>
        </p:nvSpPr>
        <p:spPr bwMode="auto">
          <a:xfrm>
            <a:off x="6029325" y="3221038"/>
            <a:ext cx="5080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600" b="1">
                <a:solidFill>
                  <a:srgbClr val="000000"/>
                </a:solidFill>
              </a:rPr>
              <a:t>SS</a:t>
            </a:r>
            <a:endParaRPr lang="en-US"/>
          </a:p>
        </p:txBody>
      </p:sp>
      <p:sp>
        <p:nvSpPr>
          <p:cNvPr id="108575" name="Line 31"/>
          <p:cNvSpPr>
            <a:spLocks noChangeShapeType="1"/>
          </p:cNvSpPr>
          <p:nvPr/>
        </p:nvSpPr>
        <p:spPr bwMode="auto">
          <a:xfrm flipH="1" flipV="1">
            <a:off x="3833813" y="3460750"/>
            <a:ext cx="22225" cy="146050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76" name="Freeform 32"/>
          <p:cNvSpPr>
            <a:spLocks/>
          </p:cNvSpPr>
          <p:nvPr/>
        </p:nvSpPr>
        <p:spPr bwMode="auto">
          <a:xfrm>
            <a:off x="3689350" y="3417888"/>
            <a:ext cx="288925" cy="60325"/>
          </a:xfrm>
          <a:custGeom>
            <a:avLst/>
            <a:gdLst>
              <a:gd name="T0" fmla="*/ 204 w 207"/>
              <a:gd name="T1" fmla="*/ 0 h 43"/>
              <a:gd name="T2" fmla="*/ 207 w 207"/>
              <a:gd name="T3" fmla="*/ 18 h 43"/>
              <a:gd name="T4" fmla="*/ 2 w 207"/>
              <a:gd name="T5" fmla="*/ 43 h 43"/>
              <a:gd name="T6" fmla="*/ 0 w 207"/>
              <a:gd name="T7" fmla="*/ 25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7" h="43">
                <a:moveTo>
                  <a:pt x="204" y="0"/>
                </a:moveTo>
                <a:lnTo>
                  <a:pt x="207" y="18"/>
                </a:lnTo>
                <a:lnTo>
                  <a:pt x="2" y="43"/>
                </a:lnTo>
                <a:lnTo>
                  <a:pt x="0" y="25"/>
                </a:lnTo>
              </a:path>
            </a:pathLst>
          </a:custGeom>
          <a:noFill/>
          <a:ln w="412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77" name="Line 33"/>
          <p:cNvSpPr>
            <a:spLocks noChangeShapeType="1"/>
          </p:cNvSpPr>
          <p:nvPr/>
        </p:nvSpPr>
        <p:spPr bwMode="auto">
          <a:xfrm flipH="1" flipV="1">
            <a:off x="3100388" y="3494088"/>
            <a:ext cx="166687" cy="93662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78" name="Freeform 34"/>
          <p:cNvSpPr>
            <a:spLocks/>
          </p:cNvSpPr>
          <p:nvPr/>
        </p:nvSpPr>
        <p:spPr bwMode="auto">
          <a:xfrm>
            <a:off x="3006725" y="3355975"/>
            <a:ext cx="163513" cy="263525"/>
          </a:xfrm>
          <a:custGeom>
            <a:avLst/>
            <a:gdLst>
              <a:gd name="T0" fmla="*/ 100 w 117"/>
              <a:gd name="T1" fmla="*/ 0 h 188"/>
              <a:gd name="T2" fmla="*/ 117 w 117"/>
              <a:gd name="T3" fmla="*/ 8 h 188"/>
              <a:gd name="T4" fmla="*/ 16 w 117"/>
              <a:gd name="T5" fmla="*/ 188 h 188"/>
              <a:gd name="T6" fmla="*/ 0 w 117"/>
              <a:gd name="T7" fmla="*/ 179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" h="188">
                <a:moveTo>
                  <a:pt x="100" y="0"/>
                </a:moveTo>
                <a:lnTo>
                  <a:pt x="117" y="8"/>
                </a:lnTo>
                <a:lnTo>
                  <a:pt x="16" y="188"/>
                </a:lnTo>
                <a:lnTo>
                  <a:pt x="0" y="179"/>
                </a:lnTo>
              </a:path>
            </a:pathLst>
          </a:custGeom>
          <a:noFill/>
          <a:ln w="412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79" name="Line 35"/>
          <p:cNvSpPr>
            <a:spLocks noChangeShapeType="1"/>
          </p:cNvSpPr>
          <p:nvPr/>
        </p:nvSpPr>
        <p:spPr bwMode="auto">
          <a:xfrm flipV="1">
            <a:off x="4443413" y="3514725"/>
            <a:ext cx="11112" cy="9207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80" name="Freeform 36"/>
          <p:cNvSpPr>
            <a:spLocks/>
          </p:cNvSpPr>
          <p:nvPr/>
        </p:nvSpPr>
        <p:spPr bwMode="auto">
          <a:xfrm>
            <a:off x="4311650" y="3470275"/>
            <a:ext cx="290513" cy="61913"/>
          </a:xfrm>
          <a:custGeom>
            <a:avLst/>
            <a:gdLst>
              <a:gd name="T0" fmla="*/ 207 w 207"/>
              <a:gd name="T1" fmla="*/ 25 h 44"/>
              <a:gd name="T2" fmla="*/ 205 w 207"/>
              <a:gd name="T3" fmla="*/ 44 h 44"/>
              <a:gd name="T4" fmla="*/ 0 w 207"/>
              <a:gd name="T5" fmla="*/ 19 h 44"/>
              <a:gd name="T6" fmla="*/ 2 w 207"/>
              <a:gd name="T7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7" h="44">
                <a:moveTo>
                  <a:pt x="207" y="25"/>
                </a:moveTo>
                <a:lnTo>
                  <a:pt x="205" y="44"/>
                </a:lnTo>
                <a:lnTo>
                  <a:pt x="0" y="19"/>
                </a:lnTo>
                <a:lnTo>
                  <a:pt x="2" y="0"/>
                </a:lnTo>
              </a:path>
            </a:pathLst>
          </a:custGeom>
          <a:noFill/>
          <a:ln w="412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81" name="Line 37"/>
          <p:cNvSpPr>
            <a:spLocks noChangeShapeType="1"/>
          </p:cNvSpPr>
          <p:nvPr/>
        </p:nvSpPr>
        <p:spPr bwMode="auto">
          <a:xfrm flipV="1">
            <a:off x="5043488" y="3482975"/>
            <a:ext cx="85725" cy="12382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82" name="Freeform 38"/>
          <p:cNvSpPr>
            <a:spLocks/>
          </p:cNvSpPr>
          <p:nvPr/>
        </p:nvSpPr>
        <p:spPr bwMode="auto">
          <a:xfrm>
            <a:off x="5008563" y="3378200"/>
            <a:ext cx="254000" cy="182563"/>
          </a:xfrm>
          <a:custGeom>
            <a:avLst/>
            <a:gdLst>
              <a:gd name="T0" fmla="*/ 182 w 182"/>
              <a:gd name="T1" fmla="*/ 113 h 130"/>
              <a:gd name="T2" fmla="*/ 172 w 182"/>
              <a:gd name="T3" fmla="*/ 130 h 130"/>
              <a:gd name="T4" fmla="*/ 0 w 182"/>
              <a:gd name="T5" fmla="*/ 17 h 130"/>
              <a:gd name="T6" fmla="*/ 11 w 182"/>
              <a:gd name="T7" fmla="*/ 0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" h="130">
                <a:moveTo>
                  <a:pt x="182" y="113"/>
                </a:moveTo>
                <a:lnTo>
                  <a:pt x="172" y="130"/>
                </a:lnTo>
                <a:lnTo>
                  <a:pt x="0" y="17"/>
                </a:lnTo>
                <a:lnTo>
                  <a:pt x="11" y="0"/>
                </a:lnTo>
              </a:path>
            </a:pathLst>
          </a:custGeom>
          <a:noFill/>
          <a:ln w="412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83" name="Line 39"/>
          <p:cNvSpPr>
            <a:spLocks noChangeShapeType="1"/>
          </p:cNvSpPr>
          <p:nvPr/>
        </p:nvSpPr>
        <p:spPr bwMode="auto">
          <a:xfrm flipH="1" flipV="1">
            <a:off x="6200775" y="3502025"/>
            <a:ext cx="7938" cy="10477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84" name="Freeform 40"/>
          <p:cNvSpPr>
            <a:spLocks/>
          </p:cNvSpPr>
          <p:nvPr/>
        </p:nvSpPr>
        <p:spPr bwMode="auto">
          <a:xfrm>
            <a:off x="6056313" y="3463925"/>
            <a:ext cx="287337" cy="50800"/>
          </a:xfrm>
          <a:custGeom>
            <a:avLst/>
            <a:gdLst>
              <a:gd name="T0" fmla="*/ 205 w 205"/>
              <a:gd name="T1" fmla="*/ 0 h 36"/>
              <a:gd name="T2" fmla="*/ 205 w 205"/>
              <a:gd name="T3" fmla="*/ 19 h 36"/>
              <a:gd name="T4" fmla="*/ 0 w 205"/>
              <a:gd name="T5" fmla="*/ 36 h 36"/>
              <a:gd name="T6" fmla="*/ 0 w 205"/>
              <a:gd name="T7" fmla="*/ 17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5" h="36">
                <a:moveTo>
                  <a:pt x="205" y="0"/>
                </a:moveTo>
                <a:lnTo>
                  <a:pt x="205" y="19"/>
                </a:lnTo>
                <a:lnTo>
                  <a:pt x="0" y="36"/>
                </a:lnTo>
                <a:lnTo>
                  <a:pt x="0" y="17"/>
                </a:lnTo>
              </a:path>
            </a:pathLst>
          </a:custGeom>
          <a:noFill/>
          <a:ln w="412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85" name="Line 41"/>
          <p:cNvSpPr>
            <a:spLocks noChangeShapeType="1"/>
          </p:cNvSpPr>
          <p:nvPr/>
        </p:nvSpPr>
        <p:spPr bwMode="auto">
          <a:xfrm flipV="1">
            <a:off x="5611813" y="3429000"/>
            <a:ext cx="19050" cy="166688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86" name="Freeform 42"/>
          <p:cNvSpPr>
            <a:spLocks/>
          </p:cNvSpPr>
          <p:nvPr/>
        </p:nvSpPr>
        <p:spPr bwMode="auto">
          <a:xfrm>
            <a:off x="5487988" y="3386138"/>
            <a:ext cx="290512" cy="60325"/>
          </a:xfrm>
          <a:custGeom>
            <a:avLst/>
            <a:gdLst>
              <a:gd name="T0" fmla="*/ 207 w 207"/>
              <a:gd name="T1" fmla="*/ 25 h 43"/>
              <a:gd name="T2" fmla="*/ 205 w 207"/>
              <a:gd name="T3" fmla="*/ 43 h 43"/>
              <a:gd name="T4" fmla="*/ 0 w 207"/>
              <a:gd name="T5" fmla="*/ 18 h 43"/>
              <a:gd name="T6" fmla="*/ 2 w 207"/>
              <a:gd name="T7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7" h="43">
                <a:moveTo>
                  <a:pt x="207" y="25"/>
                </a:moveTo>
                <a:lnTo>
                  <a:pt x="205" y="43"/>
                </a:lnTo>
                <a:lnTo>
                  <a:pt x="0" y="18"/>
                </a:lnTo>
                <a:lnTo>
                  <a:pt x="2" y="0"/>
                </a:lnTo>
              </a:path>
            </a:pathLst>
          </a:custGeom>
          <a:noFill/>
          <a:ln w="412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87" name="Line 43"/>
          <p:cNvSpPr>
            <a:spLocks noChangeShapeType="1"/>
          </p:cNvSpPr>
          <p:nvPr/>
        </p:nvSpPr>
        <p:spPr bwMode="auto">
          <a:xfrm flipV="1">
            <a:off x="4487863" y="4395788"/>
            <a:ext cx="722312" cy="407987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88" name="Freeform 44"/>
          <p:cNvSpPr>
            <a:spLocks/>
          </p:cNvSpPr>
          <p:nvPr/>
        </p:nvSpPr>
        <p:spPr bwMode="auto">
          <a:xfrm>
            <a:off x="5140325" y="4257675"/>
            <a:ext cx="163513" cy="263525"/>
          </a:xfrm>
          <a:custGeom>
            <a:avLst/>
            <a:gdLst>
              <a:gd name="T0" fmla="*/ 117 w 117"/>
              <a:gd name="T1" fmla="*/ 180 h 189"/>
              <a:gd name="T2" fmla="*/ 101 w 117"/>
              <a:gd name="T3" fmla="*/ 189 h 189"/>
              <a:gd name="T4" fmla="*/ 0 w 117"/>
              <a:gd name="T5" fmla="*/ 9 h 189"/>
              <a:gd name="T6" fmla="*/ 17 w 117"/>
              <a:gd name="T7" fmla="*/ 0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7" h="189">
                <a:moveTo>
                  <a:pt x="117" y="180"/>
                </a:moveTo>
                <a:lnTo>
                  <a:pt x="101" y="189"/>
                </a:lnTo>
                <a:lnTo>
                  <a:pt x="0" y="9"/>
                </a:lnTo>
                <a:lnTo>
                  <a:pt x="17" y="0"/>
                </a:lnTo>
              </a:path>
            </a:pathLst>
          </a:custGeom>
          <a:noFill/>
          <a:ln w="412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89" name="Line 45"/>
          <p:cNvSpPr>
            <a:spLocks noChangeShapeType="1"/>
          </p:cNvSpPr>
          <p:nvPr/>
        </p:nvSpPr>
        <p:spPr bwMode="auto">
          <a:xfrm flipV="1">
            <a:off x="5254625" y="4251325"/>
            <a:ext cx="182563" cy="12382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90" name="Line 46"/>
          <p:cNvSpPr>
            <a:spLocks noChangeShapeType="1"/>
          </p:cNvSpPr>
          <p:nvPr/>
        </p:nvSpPr>
        <p:spPr bwMode="auto">
          <a:xfrm flipV="1">
            <a:off x="5614988" y="4006850"/>
            <a:ext cx="180975" cy="12382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91" name="Line 47"/>
          <p:cNvSpPr>
            <a:spLocks noChangeShapeType="1"/>
          </p:cNvSpPr>
          <p:nvPr/>
        </p:nvSpPr>
        <p:spPr bwMode="auto">
          <a:xfrm flipV="1">
            <a:off x="5975350" y="3763963"/>
            <a:ext cx="180975" cy="12382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92" name="Line 48"/>
          <p:cNvSpPr>
            <a:spLocks noChangeShapeType="1"/>
          </p:cNvSpPr>
          <p:nvPr/>
        </p:nvSpPr>
        <p:spPr bwMode="auto">
          <a:xfrm flipV="1">
            <a:off x="6334125" y="3524250"/>
            <a:ext cx="177800" cy="120650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93" name="Line 49"/>
          <p:cNvSpPr>
            <a:spLocks noChangeShapeType="1"/>
          </p:cNvSpPr>
          <p:nvPr/>
        </p:nvSpPr>
        <p:spPr bwMode="auto">
          <a:xfrm flipH="1" flipV="1">
            <a:off x="3887788" y="4352925"/>
            <a:ext cx="523875" cy="1039813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94" name="Freeform 50"/>
          <p:cNvSpPr>
            <a:spLocks/>
          </p:cNvSpPr>
          <p:nvPr/>
        </p:nvSpPr>
        <p:spPr bwMode="auto">
          <a:xfrm>
            <a:off x="3746500" y="4267200"/>
            <a:ext cx="269875" cy="150813"/>
          </a:xfrm>
          <a:custGeom>
            <a:avLst/>
            <a:gdLst>
              <a:gd name="T0" fmla="*/ 184 w 193"/>
              <a:gd name="T1" fmla="*/ 0 h 108"/>
              <a:gd name="T2" fmla="*/ 193 w 193"/>
              <a:gd name="T3" fmla="*/ 16 h 108"/>
              <a:gd name="T4" fmla="*/ 9 w 193"/>
              <a:gd name="T5" fmla="*/ 108 h 108"/>
              <a:gd name="T6" fmla="*/ 0 w 193"/>
              <a:gd name="T7" fmla="*/ 92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3" h="108">
                <a:moveTo>
                  <a:pt x="184" y="0"/>
                </a:moveTo>
                <a:lnTo>
                  <a:pt x="193" y="16"/>
                </a:lnTo>
                <a:lnTo>
                  <a:pt x="9" y="108"/>
                </a:lnTo>
                <a:lnTo>
                  <a:pt x="0" y="92"/>
                </a:lnTo>
              </a:path>
            </a:pathLst>
          </a:custGeom>
          <a:noFill/>
          <a:ln w="412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95" name="Line 51"/>
          <p:cNvSpPr>
            <a:spLocks noChangeShapeType="1"/>
          </p:cNvSpPr>
          <p:nvPr/>
        </p:nvSpPr>
        <p:spPr bwMode="auto">
          <a:xfrm>
            <a:off x="3455988" y="3125788"/>
            <a:ext cx="84137" cy="249237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96" name="Line 52"/>
          <p:cNvSpPr>
            <a:spLocks noChangeShapeType="1"/>
          </p:cNvSpPr>
          <p:nvPr/>
        </p:nvSpPr>
        <p:spPr bwMode="auto">
          <a:xfrm>
            <a:off x="3619500" y="3600450"/>
            <a:ext cx="84138" cy="249238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97" name="Line 53"/>
          <p:cNvSpPr>
            <a:spLocks noChangeShapeType="1"/>
          </p:cNvSpPr>
          <p:nvPr/>
        </p:nvSpPr>
        <p:spPr bwMode="auto">
          <a:xfrm>
            <a:off x="3781425" y="4075113"/>
            <a:ext cx="84138" cy="246062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98" name="Line 54"/>
          <p:cNvSpPr>
            <a:spLocks noChangeShapeType="1"/>
          </p:cNvSpPr>
          <p:nvPr/>
        </p:nvSpPr>
        <p:spPr bwMode="auto">
          <a:xfrm flipH="1">
            <a:off x="5595938" y="3152775"/>
            <a:ext cx="65087" cy="338138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599" name="Freeform 55"/>
          <p:cNvSpPr>
            <a:spLocks/>
          </p:cNvSpPr>
          <p:nvPr/>
        </p:nvSpPr>
        <p:spPr bwMode="auto">
          <a:xfrm>
            <a:off x="1220788" y="709613"/>
            <a:ext cx="419100" cy="2897187"/>
          </a:xfrm>
          <a:custGeom>
            <a:avLst/>
            <a:gdLst>
              <a:gd name="T0" fmla="*/ 0 w 299"/>
              <a:gd name="T1" fmla="*/ 2069 h 2069"/>
              <a:gd name="T2" fmla="*/ 0 w 299"/>
              <a:gd name="T3" fmla="*/ 780 h 2069"/>
              <a:gd name="T4" fmla="*/ 299 w 299"/>
              <a:gd name="T5" fmla="*/ 0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9" h="2069">
                <a:moveTo>
                  <a:pt x="0" y="2069"/>
                </a:moveTo>
                <a:lnTo>
                  <a:pt x="0" y="780"/>
                </a:lnTo>
                <a:lnTo>
                  <a:pt x="299" y="0"/>
                </a:lnTo>
              </a:path>
            </a:pathLst>
          </a:custGeom>
          <a:noFill/>
          <a:ln w="412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600" name="Freeform 56"/>
          <p:cNvSpPr>
            <a:spLocks/>
          </p:cNvSpPr>
          <p:nvPr/>
        </p:nvSpPr>
        <p:spPr bwMode="auto">
          <a:xfrm>
            <a:off x="1449388" y="709613"/>
            <a:ext cx="190500" cy="290512"/>
          </a:xfrm>
          <a:custGeom>
            <a:avLst/>
            <a:gdLst>
              <a:gd name="T0" fmla="*/ 240 w 240"/>
              <a:gd name="T1" fmla="*/ 0 h 366"/>
              <a:gd name="T2" fmla="*/ 0 w 240"/>
              <a:gd name="T3" fmla="*/ 277 h 366"/>
              <a:gd name="T4" fmla="*/ 237 w 240"/>
              <a:gd name="T5" fmla="*/ 366 h 366"/>
              <a:gd name="T6" fmla="*/ 240 w 240"/>
              <a:gd name="T7" fmla="*/ 0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" h="366">
                <a:moveTo>
                  <a:pt x="240" y="0"/>
                </a:moveTo>
                <a:lnTo>
                  <a:pt x="0" y="277"/>
                </a:lnTo>
                <a:lnTo>
                  <a:pt x="237" y="366"/>
                </a:lnTo>
                <a:lnTo>
                  <a:pt x="240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8601" name="Freeform 57"/>
          <p:cNvSpPr>
            <a:spLocks/>
          </p:cNvSpPr>
          <p:nvPr/>
        </p:nvSpPr>
        <p:spPr bwMode="auto">
          <a:xfrm>
            <a:off x="7964488" y="962025"/>
            <a:ext cx="357187" cy="2897188"/>
          </a:xfrm>
          <a:custGeom>
            <a:avLst/>
            <a:gdLst>
              <a:gd name="T0" fmla="*/ 255 w 255"/>
              <a:gd name="T1" fmla="*/ 2069 h 2069"/>
              <a:gd name="T2" fmla="*/ 255 w 255"/>
              <a:gd name="T3" fmla="*/ 719 h 2069"/>
              <a:gd name="T4" fmla="*/ 0 w 255"/>
              <a:gd name="T5" fmla="*/ 0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5" h="2069">
                <a:moveTo>
                  <a:pt x="255" y="2069"/>
                </a:moveTo>
                <a:lnTo>
                  <a:pt x="255" y="719"/>
                </a:lnTo>
                <a:lnTo>
                  <a:pt x="0" y="0"/>
                </a:lnTo>
              </a:path>
            </a:pathLst>
          </a:custGeom>
          <a:noFill/>
          <a:ln w="412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8602" name="Freeform 58"/>
          <p:cNvSpPr>
            <a:spLocks/>
          </p:cNvSpPr>
          <p:nvPr/>
        </p:nvSpPr>
        <p:spPr bwMode="auto">
          <a:xfrm>
            <a:off x="7964488" y="962025"/>
            <a:ext cx="185737" cy="290513"/>
          </a:xfrm>
          <a:custGeom>
            <a:avLst/>
            <a:gdLst>
              <a:gd name="T0" fmla="*/ 0 w 233"/>
              <a:gd name="T1" fmla="*/ 0 h 365"/>
              <a:gd name="T2" fmla="*/ 0 w 233"/>
              <a:gd name="T3" fmla="*/ 365 h 365"/>
              <a:gd name="T4" fmla="*/ 233 w 233"/>
              <a:gd name="T5" fmla="*/ 284 h 365"/>
              <a:gd name="T6" fmla="*/ 0 w 233"/>
              <a:gd name="T7" fmla="*/ 0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" h="365">
                <a:moveTo>
                  <a:pt x="0" y="0"/>
                </a:moveTo>
                <a:lnTo>
                  <a:pt x="0" y="365"/>
                </a:lnTo>
                <a:lnTo>
                  <a:pt x="233" y="28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412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74B1-2C4C-44AD-BCBA-7B82AE34399E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9CC96-F04D-4B89-9210-3C9E3EA22BB4}" type="slidenum">
              <a:rPr lang="en-US"/>
              <a:pPr/>
              <a:t>48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1295400"/>
            <a:ext cx="6096000" cy="1143000"/>
          </a:xfrm>
        </p:spPr>
        <p:txBody>
          <a:bodyPr/>
          <a:lstStyle/>
          <a:p>
            <a:r>
              <a:rPr lang="en-US"/>
              <a:t>Releasing All Five Receivers Into the Pattern With No Protection Responsibilities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3429000"/>
            <a:ext cx="60960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This protection primarily used in a man pass protection scheme.</a:t>
            </a:r>
          </a:p>
          <a:p>
            <a:pPr>
              <a:lnSpc>
                <a:spcPct val="90000"/>
              </a:lnSpc>
            </a:pPr>
            <a:r>
              <a:rPr lang="en-US" sz="2400"/>
              <a:t>The quarterback is responsible for throwing hot if a six rusher comes.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The hot routes are built into the pattern.</a:t>
            </a:r>
          </a:p>
          <a:p>
            <a:pPr>
              <a:lnSpc>
                <a:spcPct val="90000"/>
              </a:lnSpc>
            </a:pPr>
            <a:r>
              <a:rPr lang="en-US" sz="2400"/>
              <a:t>We use this when we really want to stretch the defense horizontally or when we use an “empty” backfield.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2288"/>
            <a:ext cx="8305800" cy="574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F6CC-B128-4A85-B189-96CE5BB251B3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2202-284A-4E70-8AAF-38AC357408E5}" type="slidenum">
              <a:rPr lang="en-US"/>
              <a:pPr/>
              <a:t>5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a Six-man Pass Protection Scheme Keeping One Back in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This protection can be used with a man or zone scheme.</a:t>
            </a:r>
          </a:p>
          <a:p>
            <a:pPr>
              <a:lnSpc>
                <a:spcPct val="90000"/>
              </a:lnSpc>
            </a:pPr>
            <a:r>
              <a:rPr lang="en-US" sz="2400"/>
              <a:t>The back directly behind the center will block opposite the center (vs. even fronts) or bock opposite the double reading guard (vs. odd fronts).</a:t>
            </a:r>
          </a:p>
          <a:p>
            <a:pPr>
              <a:lnSpc>
                <a:spcPct val="90000"/>
              </a:lnSpc>
            </a:pPr>
            <a:r>
              <a:rPr lang="en-US" sz="2400"/>
              <a:t>We will call the other back into the pattern.	</a:t>
            </a:r>
          </a:p>
          <a:p>
            <a:pPr>
              <a:lnSpc>
                <a:spcPct val="90000"/>
              </a:lnSpc>
            </a:pPr>
            <a:r>
              <a:rPr lang="en-US" sz="2400"/>
              <a:t>The center (or QB) will make a “call” at the L.O.S. to tell the back and the line which direction to block.</a:t>
            </a:r>
          </a:p>
          <a:p>
            <a:pPr lvl="1">
              <a:lnSpc>
                <a:spcPct val="90000"/>
              </a:lnSpc>
            </a:pPr>
            <a:endParaRPr lang="en-US" sz="2200"/>
          </a:p>
          <a:p>
            <a:pPr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endParaRPr lang="en-US" sz="2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304A-DCC9-407F-82DC-A71A3264244F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2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872D-5998-43C6-AEAA-E0DFAE6AB794}" type="slidenum">
              <a:rPr lang="en-US"/>
              <a:pPr/>
              <a:t>50</a:t>
            </a:fld>
            <a:endParaRPr 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524000" y="381000"/>
            <a:ext cx="6278563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Videos on </a:t>
            </a:r>
            <a:b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Multiple </a:t>
            </a:r>
            <a:b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West Coast Offense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4648200" y="4724400"/>
            <a:ext cx="381000" cy="304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5257800" y="4953000"/>
            <a:ext cx="4572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5943600" y="4953000"/>
            <a:ext cx="4572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3276600" y="4953000"/>
            <a:ext cx="4572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3962400" y="4953000"/>
            <a:ext cx="4572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9160" name="AutoShape 8"/>
          <p:cNvSpPr>
            <a:spLocks noChangeArrowheads="1"/>
          </p:cNvSpPr>
          <p:nvPr/>
        </p:nvSpPr>
        <p:spPr bwMode="auto">
          <a:xfrm flipV="1">
            <a:off x="6858000" y="41910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9161" name="AutoShape 9"/>
          <p:cNvSpPr>
            <a:spLocks noChangeArrowheads="1"/>
          </p:cNvSpPr>
          <p:nvPr/>
        </p:nvSpPr>
        <p:spPr bwMode="auto">
          <a:xfrm flipV="1">
            <a:off x="5410200" y="41910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9162" name="AutoShape 10"/>
          <p:cNvSpPr>
            <a:spLocks noChangeArrowheads="1"/>
          </p:cNvSpPr>
          <p:nvPr/>
        </p:nvSpPr>
        <p:spPr bwMode="auto">
          <a:xfrm flipV="1">
            <a:off x="4191000" y="41910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9163" name="AutoShape 11"/>
          <p:cNvSpPr>
            <a:spLocks noChangeArrowheads="1"/>
          </p:cNvSpPr>
          <p:nvPr/>
        </p:nvSpPr>
        <p:spPr bwMode="auto">
          <a:xfrm flipV="1">
            <a:off x="3124200" y="41910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9164" name="AutoShape 12"/>
          <p:cNvSpPr>
            <a:spLocks noChangeArrowheads="1"/>
          </p:cNvSpPr>
          <p:nvPr/>
        </p:nvSpPr>
        <p:spPr bwMode="auto">
          <a:xfrm flipV="1">
            <a:off x="6096000" y="34290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9165" name="AutoShape 13"/>
          <p:cNvSpPr>
            <a:spLocks noChangeArrowheads="1"/>
          </p:cNvSpPr>
          <p:nvPr/>
        </p:nvSpPr>
        <p:spPr bwMode="auto">
          <a:xfrm flipV="1">
            <a:off x="4800600" y="34290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9166" name="AutoShape 14"/>
          <p:cNvSpPr>
            <a:spLocks noChangeArrowheads="1"/>
          </p:cNvSpPr>
          <p:nvPr/>
        </p:nvSpPr>
        <p:spPr bwMode="auto">
          <a:xfrm flipV="1">
            <a:off x="3657600" y="34290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9167" name="Oval 15"/>
          <p:cNvSpPr>
            <a:spLocks noChangeArrowheads="1"/>
          </p:cNvSpPr>
          <p:nvPr/>
        </p:nvSpPr>
        <p:spPr bwMode="auto">
          <a:xfrm>
            <a:off x="6629400" y="4953000"/>
            <a:ext cx="4572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 flipV="1">
            <a:off x="3352800" y="4419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V="1">
            <a:off x="4191000" y="4419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V="1">
            <a:off x="5486400" y="4419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V="1">
            <a:off x="6172200" y="44196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flipV="1">
            <a:off x="4876800" y="37338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V="1">
            <a:off x="4876800" y="3657600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9174" name="Oval 22"/>
          <p:cNvSpPr>
            <a:spLocks noChangeArrowheads="1"/>
          </p:cNvSpPr>
          <p:nvPr/>
        </p:nvSpPr>
        <p:spPr bwMode="auto">
          <a:xfrm>
            <a:off x="3505200" y="5867400"/>
            <a:ext cx="4572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9175" name="Oval 23"/>
          <p:cNvSpPr>
            <a:spLocks noChangeArrowheads="1"/>
          </p:cNvSpPr>
          <p:nvPr/>
        </p:nvSpPr>
        <p:spPr bwMode="auto">
          <a:xfrm>
            <a:off x="5791200" y="5867400"/>
            <a:ext cx="4572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>
            <a:off x="6248400" y="60198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 flipV="1">
            <a:off x="3733800" y="3733800"/>
            <a:ext cx="152400" cy="213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 flipH="1">
            <a:off x="2286000" y="6019800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7F1C-F89B-416C-BB36-A5C7C84DEC59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2C47-D4C0-4E2C-85A0-E463FF44E132}" type="slidenum">
              <a:rPr lang="en-US"/>
              <a:pPr/>
              <a:t>51</a:t>
            </a:fld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838200"/>
            <a:ext cx="6096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Nine Basic QB Reads of The Multiple West Coast Offense</a:t>
            </a:r>
          </a:p>
          <a:p>
            <a:pPr>
              <a:lnSpc>
                <a:spcPct val="90000"/>
              </a:lnSpc>
            </a:pPr>
            <a:r>
              <a:rPr lang="en-US" sz="2400"/>
              <a:t>Quarterback Technique in The Multiple West Coast Offense</a:t>
            </a:r>
          </a:p>
          <a:p>
            <a:pPr>
              <a:lnSpc>
                <a:spcPct val="90000"/>
              </a:lnSpc>
            </a:pPr>
            <a:r>
              <a:rPr lang="en-US" sz="2400"/>
              <a:t>The Quick Passing Game of The Multiple West Coast Offense</a:t>
            </a:r>
          </a:p>
          <a:p>
            <a:pPr>
              <a:lnSpc>
                <a:spcPct val="90000"/>
              </a:lnSpc>
            </a:pPr>
            <a:r>
              <a:rPr lang="en-US" sz="2400"/>
              <a:t>The Drop Back Passing Attack of The Multiple West Coast Offense</a:t>
            </a:r>
          </a:p>
          <a:p>
            <a:pPr>
              <a:lnSpc>
                <a:spcPct val="90000"/>
              </a:lnSpc>
            </a:pPr>
            <a:r>
              <a:rPr lang="en-US" sz="2400"/>
              <a:t>Wide Receiver Technique in the The Multiple West Coast Offense</a:t>
            </a:r>
          </a:p>
          <a:p>
            <a:pPr>
              <a:lnSpc>
                <a:spcPct val="90000"/>
              </a:lnSpc>
            </a:pPr>
            <a:r>
              <a:rPr lang="en-US" sz="2400"/>
              <a:t>Pass Protection in the Multiple West Coast Offense</a:t>
            </a:r>
          </a:p>
          <a:p>
            <a:pPr>
              <a:lnSpc>
                <a:spcPct val="90000"/>
              </a:lnSpc>
            </a:pPr>
            <a:r>
              <a:rPr lang="en-US" sz="2400"/>
              <a:t>Plus other topics of interest……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CD57DECE-518A-47AD-A74B-ECB93D127819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29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DDB4FFE-7DCB-4237-8832-7F8CFBB4301E}" type="slidenum">
              <a:rPr lang="en-US"/>
              <a:pPr/>
              <a:t>52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4788" y="1143000"/>
            <a:ext cx="6399212" cy="1524000"/>
          </a:xfrm>
        </p:spPr>
        <p:txBody>
          <a:bodyPr/>
          <a:lstStyle/>
          <a:p>
            <a:r>
              <a:rPr lang="en-US">
                <a:latin typeface="Times New Roman" pitchFamily="18" charset="0"/>
              </a:rPr>
              <a:t>The Multiple West Coast Offense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2590800"/>
            <a:ext cx="4572000" cy="1752600"/>
          </a:xfrm>
        </p:spPr>
        <p:txBody>
          <a:bodyPr/>
          <a:lstStyle/>
          <a:p>
            <a:r>
              <a:rPr lang="en-US" sz="5400">
                <a:latin typeface="Times New Roman" pitchFamily="18" charset="0"/>
              </a:rPr>
              <a:t>Pass Protection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648200" y="5029200"/>
            <a:ext cx="381000" cy="304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5257800" y="5257800"/>
            <a:ext cx="4572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5943600" y="5257800"/>
            <a:ext cx="4572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3276600" y="5257800"/>
            <a:ext cx="4572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3962400" y="5257800"/>
            <a:ext cx="4572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 flipV="1">
            <a:off x="6858000" y="44958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 flipV="1">
            <a:off x="5410200" y="44958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50187" name="AutoShape 11"/>
          <p:cNvSpPr>
            <a:spLocks noChangeArrowheads="1"/>
          </p:cNvSpPr>
          <p:nvPr/>
        </p:nvSpPr>
        <p:spPr bwMode="auto">
          <a:xfrm flipV="1">
            <a:off x="4191000" y="44958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50188" name="AutoShape 12"/>
          <p:cNvSpPr>
            <a:spLocks noChangeArrowheads="1"/>
          </p:cNvSpPr>
          <p:nvPr/>
        </p:nvSpPr>
        <p:spPr bwMode="auto">
          <a:xfrm flipV="1">
            <a:off x="3124200" y="44958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50189" name="AutoShape 13"/>
          <p:cNvSpPr>
            <a:spLocks noChangeArrowheads="1"/>
          </p:cNvSpPr>
          <p:nvPr/>
        </p:nvSpPr>
        <p:spPr bwMode="auto">
          <a:xfrm flipV="1">
            <a:off x="6096000" y="38100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50190" name="AutoShape 14"/>
          <p:cNvSpPr>
            <a:spLocks noChangeArrowheads="1"/>
          </p:cNvSpPr>
          <p:nvPr/>
        </p:nvSpPr>
        <p:spPr bwMode="auto">
          <a:xfrm flipV="1">
            <a:off x="4800600" y="38100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50191" name="AutoShape 15"/>
          <p:cNvSpPr>
            <a:spLocks noChangeArrowheads="1"/>
          </p:cNvSpPr>
          <p:nvPr/>
        </p:nvSpPr>
        <p:spPr bwMode="auto">
          <a:xfrm flipV="1">
            <a:off x="3657600" y="3810000"/>
            <a:ext cx="381000" cy="304800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50192" name="Oval 16"/>
          <p:cNvSpPr>
            <a:spLocks noChangeArrowheads="1"/>
          </p:cNvSpPr>
          <p:nvPr/>
        </p:nvSpPr>
        <p:spPr bwMode="auto">
          <a:xfrm>
            <a:off x="6629400" y="5257800"/>
            <a:ext cx="4572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 flipV="1">
            <a:off x="3352800" y="47244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4191000" y="4724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V="1">
            <a:off x="5486400" y="47244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 flipV="1">
            <a:off x="6172200" y="4724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 flipV="1">
            <a:off x="4876800" y="40386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 flipV="1">
            <a:off x="4876800" y="3962400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0199" name="Oval 23"/>
          <p:cNvSpPr>
            <a:spLocks noChangeArrowheads="1"/>
          </p:cNvSpPr>
          <p:nvPr/>
        </p:nvSpPr>
        <p:spPr bwMode="auto">
          <a:xfrm>
            <a:off x="3505200" y="6172200"/>
            <a:ext cx="4572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50200" name="Oval 24"/>
          <p:cNvSpPr>
            <a:spLocks noChangeArrowheads="1"/>
          </p:cNvSpPr>
          <p:nvPr/>
        </p:nvSpPr>
        <p:spPr bwMode="auto">
          <a:xfrm>
            <a:off x="5791200" y="6172200"/>
            <a:ext cx="457200" cy="304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>
            <a:off x="6248400" y="63246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0202" name="Line 26"/>
          <p:cNvSpPr>
            <a:spLocks noChangeShapeType="1"/>
          </p:cNvSpPr>
          <p:nvPr/>
        </p:nvSpPr>
        <p:spPr bwMode="auto">
          <a:xfrm flipV="1">
            <a:off x="3733800" y="4038600"/>
            <a:ext cx="152400" cy="213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 flipH="1">
            <a:off x="2286000" y="6324600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6481-EA25-4E48-ACAA-D4418B866CC4}" type="datetime1">
              <a:rPr lang="en-US"/>
              <a:pPr/>
              <a:t>1/19/2013</a:t>
            </a:fld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0D72-173D-419A-B2F8-8A13649DE63E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 Protection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lineman, a back, or in some cases both a lineman and a back must be able to double read linebackers.</a:t>
            </a:r>
          </a:p>
          <a:p>
            <a:r>
              <a:rPr lang="en-US"/>
              <a:t>The guards and the center must have very good feet in order to double read linebackers then block the appropriate defender.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79375" y="6169025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8877300" y="6169025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79375" y="5995988"/>
            <a:ext cx="1127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8877300" y="5995988"/>
            <a:ext cx="1127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79375" y="5822950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8877300" y="5822950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79375" y="5661025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8877300" y="5661025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61913" y="5487988"/>
            <a:ext cx="8932862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3035300" y="5438775"/>
            <a:ext cx="1588" cy="984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6008688" y="5438775"/>
            <a:ext cx="1587" cy="984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79375" y="5327650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8877300" y="5327650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79375" y="5154613"/>
            <a:ext cx="1127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8877300" y="5154613"/>
            <a:ext cx="1127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79375" y="4979988"/>
            <a:ext cx="1127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8877300" y="4979988"/>
            <a:ext cx="1127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>
            <a:off x="79375" y="4819650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>
            <a:off x="8877300" y="4819650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>
            <a:off x="61913" y="4646613"/>
            <a:ext cx="8932862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3035300" y="4597400"/>
            <a:ext cx="1588" cy="984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6008688" y="4597400"/>
            <a:ext cx="1587" cy="984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>
            <a:off x="79375" y="4486275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>
            <a:off x="8877300" y="4486275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65" name="Line 29"/>
          <p:cNvSpPr>
            <a:spLocks noChangeShapeType="1"/>
          </p:cNvSpPr>
          <p:nvPr/>
        </p:nvSpPr>
        <p:spPr bwMode="auto">
          <a:xfrm>
            <a:off x="79375" y="4311650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66" name="Line 30"/>
          <p:cNvSpPr>
            <a:spLocks noChangeShapeType="1"/>
          </p:cNvSpPr>
          <p:nvPr/>
        </p:nvSpPr>
        <p:spPr bwMode="auto">
          <a:xfrm>
            <a:off x="8877300" y="4311650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67" name="Line 31"/>
          <p:cNvSpPr>
            <a:spLocks noChangeShapeType="1"/>
          </p:cNvSpPr>
          <p:nvPr/>
        </p:nvSpPr>
        <p:spPr bwMode="auto">
          <a:xfrm>
            <a:off x="79375" y="4138613"/>
            <a:ext cx="1127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68" name="Line 32"/>
          <p:cNvSpPr>
            <a:spLocks noChangeShapeType="1"/>
          </p:cNvSpPr>
          <p:nvPr/>
        </p:nvSpPr>
        <p:spPr bwMode="auto">
          <a:xfrm>
            <a:off x="8877300" y="4138613"/>
            <a:ext cx="1127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69" name="Line 33"/>
          <p:cNvSpPr>
            <a:spLocks noChangeShapeType="1"/>
          </p:cNvSpPr>
          <p:nvPr/>
        </p:nvSpPr>
        <p:spPr bwMode="auto">
          <a:xfrm>
            <a:off x="79375" y="3978275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70" name="Line 34"/>
          <p:cNvSpPr>
            <a:spLocks noChangeShapeType="1"/>
          </p:cNvSpPr>
          <p:nvPr/>
        </p:nvSpPr>
        <p:spPr bwMode="auto">
          <a:xfrm>
            <a:off x="8877300" y="3978275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71" name="Line 35"/>
          <p:cNvSpPr>
            <a:spLocks noChangeShapeType="1"/>
          </p:cNvSpPr>
          <p:nvPr/>
        </p:nvSpPr>
        <p:spPr bwMode="auto">
          <a:xfrm>
            <a:off x="61913" y="3805238"/>
            <a:ext cx="8932862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72" name="Line 36"/>
          <p:cNvSpPr>
            <a:spLocks noChangeShapeType="1"/>
          </p:cNvSpPr>
          <p:nvPr/>
        </p:nvSpPr>
        <p:spPr bwMode="auto">
          <a:xfrm>
            <a:off x="3035300" y="3756025"/>
            <a:ext cx="1588" cy="984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73" name="Line 37"/>
          <p:cNvSpPr>
            <a:spLocks noChangeShapeType="1"/>
          </p:cNvSpPr>
          <p:nvPr/>
        </p:nvSpPr>
        <p:spPr bwMode="auto">
          <a:xfrm>
            <a:off x="6008688" y="3756025"/>
            <a:ext cx="1587" cy="984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74" name="Line 38"/>
          <p:cNvSpPr>
            <a:spLocks noChangeShapeType="1"/>
          </p:cNvSpPr>
          <p:nvPr/>
        </p:nvSpPr>
        <p:spPr bwMode="auto">
          <a:xfrm>
            <a:off x="79375" y="3643313"/>
            <a:ext cx="1127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75" name="Line 39"/>
          <p:cNvSpPr>
            <a:spLocks noChangeShapeType="1"/>
          </p:cNvSpPr>
          <p:nvPr/>
        </p:nvSpPr>
        <p:spPr bwMode="auto">
          <a:xfrm>
            <a:off x="8877300" y="3643313"/>
            <a:ext cx="1127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76" name="Line 40"/>
          <p:cNvSpPr>
            <a:spLocks noChangeShapeType="1"/>
          </p:cNvSpPr>
          <p:nvPr/>
        </p:nvSpPr>
        <p:spPr bwMode="auto">
          <a:xfrm>
            <a:off x="79375" y="3470275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77" name="Line 41"/>
          <p:cNvSpPr>
            <a:spLocks noChangeShapeType="1"/>
          </p:cNvSpPr>
          <p:nvPr/>
        </p:nvSpPr>
        <p:spPr bwMode="auto">
          <a:xfrm>
            <a:off x="8877300" y="3470275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78" name="Line 42"/>
          <p:cNvSpPr>
            <a:spLocks noChangeShapeType="1"/>
          </p:cNvSpPr>
          <p:nvPr/>
        </p:nvSpPr>
        <p:spPr bwMode="auto">
          <a:xfrm>
            <a:off x="79375" y="3297238"/>
            <a:ext cx="1127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79" name="Line 43"/>
          <p:cNvSpPr>
            <a:spLocks noChangeShapeType="1"/>
          </p:cNvSpPr>
          <p:nvPr/>
        </p:nvSpPr>
        <p:spPr bwMode="auto">
          <a:xfrm>
            <a:off x="8877300" y="3297238"/>
            <a:ext cx="1127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80" name="Line 44"/>
          <p:cNvSpPr>
            <a:spLocks noChangeShapeType="1"/>
          </p:cNvSpPr>
          <p:nvPr/>
        </p:nvSpPr>
        <p:spPr bwMode="auto">
          <a:xfrm>
            <a:off x="79375" y="3136900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81" name="Line 45"/>
          <p:cNvSpPr>
            <a:spLocks noChangeShapeType="1"/>
          </p:cNvSpPr>
          <p:nvPr/>
        </p:nvSpPr>
        <p:spPr bwMode="auto">
          <a:xfrm>
            <a:off x="8877300" y="3136900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82" name="Line 46"/>
          <p:cNvSpPr>
            <a:spLocks noChangeShapeType="1"/>
          </p:cNvSpPr>
          <p:nvPr/>
        </p:nvSpPr>
        <p:spPr bwMode="auto">
          <a:xfrm>
            <a:off x="61913" y="2963863"/>
            <a:ext cx="8932862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83" name="Line 47"/>
          <p:cNvSpPr>
            <a:spLocks noChangeShapeType="1"/>
          </p:cNvSpPr>
          <p:nvPr/>
        </p:nvSpPr>
        <p:spPr bwMode="auto">
          <a:xfrm>
            <a:off x="3035300" y="2913063"/>
            <a:ext cx="1588" cy="1000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84" name="Line 48"/>
          <p:cNvSpPr>
            <a:spLocks noChangeShapeType="1"/>
          </p:cNvSpPr>
          <p:nvPr/>
        </p:nvSpPr>
        <p:spPr bwMode="auto">
          <a:xfrm>
            <a:off x="6008688" y="2913063"/>
            <a:ext cx="1587" cy="1000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85" name="Line 49"/>
          <p:cNvSpPr>
            <a:spLocks noChangeShapeType="1"/>
          </p:cNvSpPr>
          <p:nvPr/>
        </p:nvSpPr>
        <p:spPr bwMode="auto">
          <a:xfrm>
            <a:off x="79375" y="2801938"/>
            <a:ext cx="1127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86" name="Line 50"/>
          <p:cNvSpPr>
            <a:spLocks noChangeShapeType="1"/>
          </p:cNvSpPr>
          <p:nvPr/>
        </p:nvSpPr>
        <p:spPr bwMode="auto">
          <a:xfrm>
            <a:off x="8877300" y="2801938"/>
            <a:ext cx="1127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87" name="Line 51"/>
          <p:cNvSpPr>
            <a:spLocks noChangeShapeType="1"/>
          </p:cNvSpPr>
          <p:nvPr/>
        </p:nvSpPr>
        <p:spPr bwMode="auto">
          <a:xfrm>
            <a:off x="79375" y="2628900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88" name="Line 52"/>
          <p:cNvSpPr>
            <a:spLocks noChangeShapeType="1"/>
          </p:cNvSpPr>
          <p:nvPr/>
        </p:nvSpPr>
        <p:spPr bwMode="auto">
          <a:xfrm>
            <a:off x="8877300" y="2628900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89" name="Line 53"/>
          <p:cNvSpPr>
            <a:spLocks noChangeShapeType="1"/>
          </p:cNvSpPr>
          <p:nvPr/>
        </p:nvSpPr>
        <p:spPr bwMode="auto">
          <a:xfrm>
            <a:off x="79375" y="2455863"/>
            <a:ext cx="1127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90" name="Line 54"/>
          <p:cNvSpPr>
            <a:spLocks noChangeShapeType="1"/>
          </p:cNvSpPr>
          <p:nvPr/>
        </p:nvSpPr>
        <p:spPr bwMode="auto">
          <a:xfrm>
            <a:off x="8877300" y="2455863"/>
            <a:ext cx="1127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91" name="Line 55"/>
          <p:cNvSpPr>
            <a:spLocks noChangeShapeType="1"/>
          </p:cNvSpPr>
          <p:nvPr/>
        </p:nvSpPr>
        <p:spPr bwMode="auto">
          <a:xfrm>
            <a:off x="79375" y="2295525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92" name="Line 56"/>
          <p:cNvSpPr>
            <a:spLocks noChangeShapeType="1"/>
          </p:cNvSpPr>
          <p:nvPr/>
        </p:nvSpPr>
        <p:spPr bwMode="auto">
          <a:xfrm>
            <a:off x="8877300" y="2295525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93" name="Line 57"/>
          <p:cNvSpPr>
            <a:spLocks noChangeShapeType="1"/>
          </p:cNvSpPr>
          <p:nvPr/>
        </p:nvSpPr>
        <p:spPr bwMode="auto">
          <a:xfrm>
            <a:off x="61913" y="2120900"/>
            <a:ext cx="8932862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94" name="Line 58"/>
          <p:cNvSpPr>
            <a:spLocks noChangeShapeType="1"/>
          </p:cNvSpPr>
          <p:nvPr/>
        </p:nvSpPr>
        <p:spPr bwMode="auto">
          <a:xfrm>
            <a:off x="3035300" y="2071688"/>
            <a:ext cx="1588" cy="1000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95" name="Line 59"/>
          <p:cNvSpPr>
            <a:spLocks noChangeShapeType="1"/>
          </p:cNvSpPr>
          <p:nvPr/>
        </p:nvSpPr>
        <p:spPr bwMode="auto">
          <a:xfrm>
            <a:off x="6008688" y="2071688"/>
            <a:ext cx="1587" cy="1000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96" name="Line 60"/>
          <p:cNvSpPr>
            <a:spLocks noChangeShapeType="1"/>
          </p:cNvSpPr>
          <p:nvPr/>
        </p:nvSpPr>
        <p:spPr bwMode="auto">
          <a:xfrm>
            <a:off x="79375" y="1960563"/>
            <a:ext cx="1127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97" name="Line 61"/>
          <p:cNvSpPr>
            <a:spLocks noChangeShapeType="1"/>
          </p:cNvSpPr>
          <p:nvPr/>
        </p:nvSpPr>
        <p:spPr bwMode="auto">
          <a:xfrm>
            <a:off x="8877300" y="1960563"/>
            <a:ext cx="1127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98" name="Line 62"/>
          <p:cNvSpPr>
            <a:spLocks noChangeShapeType="1"/>
          </p:cNvSpPr>
          <p:nvPr/>
        </p:nvSpPr>
        <p:spPr bwMode="auto">
          <a:xfrm>
            <a:off x="79375" y="1787525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9999" name="Line 63"/>
          <p:cNvSpPr>
            <a:spLocks noChangeShapeType="1"/>
          </p:cNvSpPr>
          <p:nvPr/>
        </p:nvSpPr>
        <p:spPr bwMode="auto">
          <a:xfrm>
            <a:off x="8877300" y="1787525"/>
            <a:ext cx="11271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00" name="Line 64"/>
          <p:cNvSpPr>
            <a:spLocks noChangeShapeType="1"/>
          </p:cNvSpPr>
          <p:nvPr/>
        </p:nvSpPr>
        <p:spPr bwMode="auto">
          <a:xfrm>
            <a:off x="79375" y="1614488"/>
            <a:ext cx="1127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01" name="Line 65"/>
          <p:cNvSpPr>
            <a:spLocks noChangeShapeType="1"/>
          </p:cNvSpPr>
          <p:nvPr/>
        </p:nvSpPr>
        <p:spPr bwMode="auto">
          <a:xfrm>
            <a:off x="8877300" y="1614488"/>
            <a:ext cx="1127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02" name="Line 66"/>
          <p:cNvSpPr>
            <a:spLocks noChangeShapeType="1"/>
          </p:cNvSpPr>
          <p:nvPr/>
        </p:nvSpPr>
        <p:spPr bwMode="auto">
          <a:xfrm>
            <a:off x="79375" y="1452563"/>
            <a:ext cx="1127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03" name="Line 67"/>
          <p:cNvSpPr>
            <a:spLocks noChangeShapeType="1"/>
          </p:cNvSpPr>
          <p:nvPr/>
        </p:nvSpPr>
        <p:spPr bwMode="auto">
          <a:xfrm>
            <a:off x="8877300" y="1452563"/>
            <a:ext cx="112713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04" name="Rectangle 68"/>
          <p:cNvSpPr>
            <a:spLocks noChangeArrowheads="1"/>
          </p:cNvSpPr>
          <p:nvPr/>
        </p:nvSpPr>
        <p:spPr bwMode="auto">
          <a:xfrm>
            <a:off x="61913" y="1289050"/>
            <a:ext cx="8945562" cy="50498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05" name="Rectangle 69"/>
          <p:cNvSpPr>
            <a:spLocks noChangeArrowheads="1"/>
          </p:cNvSpPr>
          <p:nvPr/>
        </p:nvSpPr>
        <p:spPr bwMode="auto">
          <a:xfrm>
            <a:off x="2611438" y="500063"/>
            <a:ext cx="440531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</a:rPr>
              <a:t>"SCAT" PASS PROTECTION</a:t>
            </a:r>
            <a:endParaRPr lang="en-US"/>
          </a:p>
        </p:txBody>
      </p:sp>
      <p:sp>
        <p:nvSpPr>
          <p:cNvPr id="40006" name="Rectangle 70"/>
          <p:cNvSpPr>
            <a:spLocks noChangeArrowheads="1"/>
          </p:cNvSpPr>
          <p:nvPr/>
        </p:nvSpPr>
        <p:spPr bwMode="auto">
          <a:xfrm>
            <a:off x="2611438" y="822325"/>
            <a:ext cx="45354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</a:rPr>
              <a:t>With a "RIP" Call. (vs 50 Front).</a:t>
            </a:r>
            <a:endParaRPr lang="en-US"/>
          </a:p>
        </p:txBody>
      </p:sp>
      <p:sp>
        <p:nvSpPr>
          <p:cNvPr id="40007" name="Rectangle 71"/>
          <p:cNvSpPr>
            <a:spLocks noChangeArrowheads="1"/>
          </p:cNvSpPr>
          <p:nvPr/>
        </p:nvSpPr>
        <p:spPr bwMode="auto">
          <a:xfrm>
            <a:off x="3897313" y="5949950"/>
            <a:ext cx="5162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EITHER BACK DIRECTLY BEHIND CENTER</a:t>
            </a:r>
            <a:endParaRPr lang="en-US"/>
          </a:p>
        </p:txBody>
      </p:sp>
      <p:sp>
        <p:nvSpPr>
          <p:cNvPr id="40008" name="Freeform 72"/>
          <p:cNvSpPr>
            <a:spLocks/>
          </p:cNvSpPr>
          <p:nvPr/>
        </p:nvSpPr>
        <p:spPr bwMode="auto">
          <a:xfrm>
            <a:off x="2586038" y="4300538"/>
            <a:ext cx="223837" cy="222250"/>
          </a:xfrm>
          <a:custGeom>
            <a:avLst/>
            <a:gdLst>
              <a:gd name="T0" fmla="*/ 0 w 280"/>
              <a:gd name="T1" fmla="*/ 0 h 281"/>
              <a:gd name="T2" fmla="*/ 280 w 280"/>
              <a:gd name="T3" fmla="*/ 0 h 281"/>
              <a:gd name="T4" fmla="*/ 140 w 280"/>
              <a:gd name="T5" fmla="*/ 281 h 281"/>
              <a:gd name="T6" fmla="*/ 0 w 280"/>
              <a:gd name="T7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0" h="281">
                <a:moveTo>
                  <a:pt x="0" y="0"/>
                </a:moveTo>
                <a:lnTo>
                  <a:pt x="280" y="0"/>
                </a:lnTo>
                <a:lnTo>
                  <a:pt x="140" y="2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0009" name="Oval 73"/>
          <p:cNvSpPr>
            <a:spLocks noChangeArrowheads="1"/>
          </p:cNvSpPr>
          <p:nvPr/>
        </p:nvSpPr>
        <p:spPr bwMode="auto">
          <a:xfrm>
            <a:off x="3130550" y="4659313"/>
            <a:ext cx="234950" cy="2349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0010" name="Freeform 74"/>
          <p:cNvSpPr>
            <a:spLocks/>
          </p:cNvSpPr>
          <p:nvPr/>
        </p:nvSpPr>
        <p:spPr bwMode="auto">
          <a:xfrm>
            <a:off x="3119438" y="4311650"/>
            <a:ext cx="222250" cy="223838"/>
          </a:xfrm>
          <a:custGeom>
            <a:avLst/>
            <a:gdLst>
              <a:gd name="T0" fmla="*/ 0 w 281"/>
              <a:gd name="T1" fmla="*/ 0 h 281"/>
              <a:gd name="T2" fmla="*/ 281 w 281"/>
              <a:gd name="T3" fmla="*/ 0 h 281"/>
              <a:gd name="T4" fmla="*/ 140 w 281"/>
              <a:gd name="T5" fmla="*/ 281 h 281"/>
              <a:gd name="T6" fmla="*/ 0 w 281"/>
              <a:gd name="T7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1" h="281">
                <a:moveTo>
                  <a:pt x="0" y="0"/>
                </a:moveTo>
                <a:lnTo>
                  <a:pt x="281" y="0"/>
                </a:lnTo>
                <a:lnTo>
                  <a:pt x="140" y="2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0011" name="Oval 75"/>
          <p:cNvSpPr>
            <a:spLocks noChangeArrowheads="1"/>
          </p:cNvSpPr>
          <p:nvPr/>
        </p:nvSpPr>
        <p:spPr bwMode="auto">
          <a:xfrm>
            <a:off x="3638550" y="4659313"/>
            <a:ext cx="234950" cy="2349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0012" name="Freeform 76"/>
          <p:cNvSpPr>
            <a:spLocks/>
          </p:cNvSpPr>
          <p:nvPr/>
        </p:nvSpPr>
        <p:spPr bwMode="auto">
          <a:xfrm>
            <a:off x="5246688" y="4287838"/>
            <a:ext cx="223837" cy="222250"/>
          </a:xfrm>
          <a:custGeom>
            <a:avLst/>
            <a:gdLst>
              <a:gd name="T0" fmla="*/ 0 w 280"/>
              <a:gd name="T1" fmla="*/ 0 h 280"/>
              <a:gd name="T2" fmla="*/ 280 w 280"/>
              <a:gd name="T3" fmla="*/ 0 h 280"/>
              <a:gd name="T4" fmla="*/ 140 w 280"/>
              <a:gd name="T5" fmla="*/ 280 h 280"/>
              <a:gd name="T6" fmla="*/ 0 w 280"/>
              <a:gd name="T7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0" h="280">
                <a:moveTo>
                  <a:pt x="0" y="0"/>
                </a:moveTo>
                <a:lnTo>
                  <a:pt x="280" y="0"/>
                </a:lnTo>
                <a:lnTo>
                  <a:pt x="140" y="2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0013" name="Rectangle 77"/>
          <p:cNvSpPr>
            <a:spLocks noChangeArrowheads="1"/>
          </p:cNvSpPr>
          <p:nvPr/>
        </p:nvSpPr>
        <p:spPr bwMode="auto">
          <a:xfrm>
            <a:off x="4195763" y="4659313"/>
            <a:ext cx="234950" cy="23495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0014" name="Line 78"/>
          <p:cNvSpPr>
            <a:spLocks noChangeShapeType="1"/>
          </p:cNvSpPr>
          <p:nvPr/>
        </p:nvSpPr>
        <p:spPr bwMode="auto">
          <a:xfrm>
            <a:off x="4195763" y="4659313"/>
            <a:ext cx="209550" cy="209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15" name="Line 79"/>
          <p:cNvSpPr>
            <a:spLocks noChangeShapeType="1"/>
          </p:cNvSpPr>
          <p:nvPr/>
        </p:nvSpPr>
        <p:spPr bwMode="auto">
          <a:xfrm flipV="1">
            <a:off x="4195763" y="4659313"/>
            <a:ext cx="209550" cy="209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16" name="Freeform 80"/>
          <p:cNvSpPr>
            <a:spLocks/>
          </p:cNvSpPr>
          <p:nvPr/>
        </p:nvSpPr>
        <p:spPr bwMode="auto">
          <a:xfrm>
            <a:off x="3651250" y="3681413"/>
            <a:ext cx="222250" cy="222250"/>
          </a:xfrm>
          <a:custGeom>
            <a:avLst/>
            <a:gdLst>
              <a:gd name="T0" fmla="*/ 0 w 281"/>
              <a:gd name="T1" fmla="*/ 0 h 280"/>
              <a:gd name="T2" fmla="*/ 281 w 281"/>
              <a:gd name="T3" fmla="*/ 0 h 280"/>
              <a:gd name="T4" fmla="*/ 141 w 281"/>
              <a:gd name="T5" fmla="*/ 280 h 280"/>
              <a:gd name="T6" fmla="*/ 0 w 281"/>
              <a:gd name="T7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1" h="280">
                <a:moveTo>
                  <a:pt x="0" y="0"/>
                </a:moveTo>
                <a:lnTo>
                  <a:pt x="281" y="0"/>
                </a:lnTo>
                <a:lnTo>
                  <a:pt x="141" y="2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0017" name="Oval 81"/>
          <p:cNvSpPr>
            <a:spLocks noChangeArrowheads="1"/>
          </p:cNvSpPr>
          <p:nvPr/>
        </p:nvSpPr>
        <p:spPr bwMode="auto">
          <a:xfrm>
            <a:off x="4714875" y="4659313"/>
            <a:ext cx="234950" cy="2349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0018" name="Freeform 82"/>
          <p:cNvSpPr>
            <a:spLocks/>
          </p:cNvSpPr>
          <p:nvPr/>
        </p:nvSpPr>
        <p:spPr bwMode="auto">
          <a:xfrm>
            <a:off x="4727575" y="3694113"/>
            <a:ext cx="222250" cy="222250"/>
          </a:xfrm>
          <a:custGeom>
            <a:avLst/>
            <a:gdLst>
              <a:gd name="T0" fmla="*/ 0 w 281"/>
              <a:gd name="T1" fmla="*/ 0 h 281"/>
              <a:gd name="T2" fmla="*/ 281 w 281"/>
              <a:gd name="T3" fmla="*/ 0 h 281"/>
              <a:gd name="T4" fmla="*/ 140 w 281"/>
              <a:gd name="T5" fmla="*/ 281 h 281"/>
              <a:gd name="T6" fmla="*/ 0 w 281"/>
              <a:gd name="T7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1" h="281">
                <a:moveTo>
                  <a:pt x="0" y="0"/>
                </a:moveTo>
                <a:lnTo>
                  <a:pt x="281" y="0"/>
                </a:lnTo>
                <a:lnTo>
                  <a:pt x="140" y="2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0019" name="Oval 83"/>
          <p:cNvSpPr>
            <a:spLocks noChangeArrowheads="1"/>
          </p:cNvSpPr>
          <p:nvPr/>
        </p:nvSpPr>
        <p:spPr bwMode="auto">
          <a:xfrm>
            <a:off x="5222875" y="4659313"/>
            <a:ext cx="234950" cy="2349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0020" name="Freeform 84"/>
          <p:cNvSpPr>
            <a:spLocks/>
          </p:cNvSpPr>
          <p:nvPr/>
        </p:nvSpPr>
        <p:spPr bwMode="auto">
          <a:xfrm>
            <a:off x="4195763" y="4311650"/>
            <a:ext cx="222250" cy="223838"/>
          </a:xfrm>
          <a:custGeom>
            <a:avLst/>
            <a:gdLst>
              <a:gd name="T0" fmla="*/ 0 w 280"/>
              <a:gd name="T1" fmla="*/ 0 h 281"/>
              <a:gd name="T2" fmla="*/ 280 w 280"/>
              <a:gd name="T3" fmla="*/ 0 h 281"/>
              <a:gd name="T4" fmla="*/ 140 w 280"/>
              <a:gd name="T5" fmla="*/ 281 h 281"/>
              <a:gd name="T6" fmla="*/ 0 w 280"/>
              <a:gd name="T7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0" h="281">
                <a:moveTo>
                  <a:pt x="0" y="0"/>
                </a:moveTo>
                <a:lnTo>
                  <a:pt x="280" y="0"/>
                </a:lnTo>
                <a:lnTo>
                  <a:pt x="140" y="2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0021" name="Oval 85"/>
          <p:cNvSpPr>
            <a:spLocks noChangeArrowheads="1"/>
          </p:cNvSpPr>
          <p:nvPr/>
        </p:nvSpPr>
        <p:spPr bwMode="auto">
          <a:xfrm>
            <a:off x="5741988" y="4646613"/>
            <a:ext cx="234950" cy="2349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0022" name="Freeform 86"/>
          <p:cNvSpPr>
            <a:spLocks/>
          </p:cNvSpPr>
          <p:nvPr/>
        </p:nvSpPr>
        <p:spPr bwMode="auto">
          <a:xfrm>
            <a:off x="5853113" y="4300538"/>
            <a:ext cx="223837" cy="222250"/>
          </a:xfrm>
          <a:custGeom>
            <a:avLst/>
            <a:gdLst>
              <a:gd name="T0" fmla="*/ 0 w 280"/>
              <a:gd name="T1" fmla="*/ 0 h 281"/>
              <a:gd name="T2" fmla="*/ 280 w 280"/>
              <a:gd name="T3" fmla="*/ 0 h 281"/>
              <a:gd name="T4" fmla="*/ 140 w 280"/>
              <a:gd name="T5" fmla="*/ 281 h 281"/>
              <a:gd name="T6" fmla="*/ 0 w 280"/>
              <a:gd name="T7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0" h="281">
                <a:moveTo>
                  <a:pt x="0" y="0"/>
                </a:moveTo>
                <a:lnTo>
                  <a:pt x="280" y="0"/>
                </a:lnTo>
                <a:lnTo>
                  <a:pt x="140" y="2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0023" name="Rectangle 87"/>
          <p:cNvSpPr>
            <a:spLocks noChangeArrowheads="1"/>
          </p:cNvSpPr>
          <p:nvPr/>
        </p:nvSpPr>
        <p:spPr bwMode="auto">
          <a:xfrm>
            <a:off x="4170363" y="4949825"/>
            <a:ext cx="404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QB</a:t>
            </a:r>
            <a:endParaRPr lang="en-US"/>
          </a:p>
        </p:txBody>
      </p:sp>
      <p:sp>
        <p:nvSpPr>
          <p:cNvPr id="40024" name="Freeform 88"/>
          <p:cNvSpPr>
            <a:spLocks/>
          </p:cNvSpPr>
          <p:nvPr/>
        </p:nvSpPr>
        <p:spPr bwMode="auto">
          <a:xfrm>
            <a:off x="1646238" y="3198813"/>
            <a:ext cx="222250" cy="222250"/>
          </a:xfrm>
          <a:custGeom>
            <a:avLst/>
            <a:gdLst>
              <a:gd name="T0" fmla="*/ 0 w 280"/>
              <a:gd name="T1" fmla="*/ 0 h 281"/>
              <a:gd name="T2" fmla="*/ 280 w 280"/>
              <a:gd name="T3" fmla="*/ 0 h 281"/>
              <a:gd name="T4" fmla="*/ 140 w 280"/>
              <a:gd name="T5" fmla="*/ 281 h 281"/>
              <a:gd name="T6" fmla="*/ 0 w 280"/>
              <a:gd name="T7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0" h="281">
                <a:moveTo>
                  <a:pt x="0" y="0"/>
                </a:moveTo>
                <a:lnTo>
                  <a:pt x="280" y="0"/>
                </a:lnTo>
                <a:lnTo>
                  <a:pt x="140" y="2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0025" name="Oval 89"/>
          <p:cNvSpPr>
            <a:spLocks noChangeArrowheads="1"/>
          </p:cNvSpPr>
          <p:nvPr/>
        </p:nvSpPr>
        <p:spPr bwMode="auto">
          <a:xfrm>
            <a:off x="4170363" y="5526088"/>
            <a:ext cx="234950" cy="23495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0026" name="Freeform 90"/>
          <p:cNvSpPr>
            <a:spLocks/>
          </p:cNvSpPr>
          <p:nvPr/>
        </p:nvSpPr>
        <p:spPr bwMode="auto">
          <a:xfrm>
            <a:off x="7202488" y="3173413"/>
            <a:ext cx="222250" cy="222250"/>
          </a:xfrm>
          <a:custGeom>
            <a:avLst/>
            <a:gdLst>
              <a:gd name="T0" fmla="*/ 0 w 281"/>
              <a:gd name="T1" fmla="*/ 0 h 281"/>
              <a:gd name="T2" fmla="*/ 281 w 281"/>
              <a:gd name="T3" fmla="*/ 0 h 281"/>
              <a:gd name="T4" fmla="*/ 141 w 281"/>
              <a:gd name="T5" fmla="*/ 281 h 281"/>
              <a:gd name="T6" fmla="*/ 0 w 281"/>
              <a:gd name="T7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1" h="281">
                <a:moveTo>
                  <a:pt x="0" y="0"/>
                </a:moveTo>
                <a:lnTo>
                  <a:pt x="281" y="0"/>
                </a:lnTo>
                <a:lnTo>
                  <a:pt x="141" y="2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0027" name="Freeform 91"/>
          <p:cNvSpPr>
            <a:spLocks/>
          </p:cNvSpPr>
          <p:nvPr/>
        </p:nvSpPr>
        <p:spPr bwMode="auto">
          <a:xfrm>
            <a:off x="6149975" y="3470275"/>
            <a:ext cx="223838" cy="223838"/>
          </a:xfrm>
          <a:custGeom>
            <a:avLst/>
            <a:gdLst>
              <a:gd name="T0" fmla="*/ 0 w 281"/>
              <a:gd name="T1" fmla="*/ 0 h 281"/>
              <a:gd name="T2" fmla="*/ 281 w 281"/>
              <a:gd name="T3" fmla="*/ 0 h 281"/>
              <a:gd name="T4" fmla="*/ 140 w 281"/>
              <a:gd name="T5" fmla="*/ 281 h 281"/>
              <a:gd name="T6" fmla="*/ 0 w 281"/>
              <a:gd name="T7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1" h="281">
                <a:moveTo>
                  <a:pt x="0" y="0"/>
                </a:moveTo>
                <a:lnTo>
                  <a:pt x="281" y="0"/>
                </a:lnTo>
                <a:lnTo>
                  <a:pt x="140" y="28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0028" name="Freeform 92"/>
          <p:cNvSpPr>
            <a:spLocks/>
          </p:cNvSpPr>
          <p:nvPr/>
        </p:nvSpPr>
        <p:spPr bwMode="auto">
          <a:xfrm>
            <a:off x="4232275" y="2641600"/>
            <a:ext cx="222250" cy="222250"/>
          </a:xfrm>
          <a:custGeom>
            <a:avLst/>
            <a:gdLst>
              <a:gd name="T0" fmla="*/ 0 w 281"/>
              <a:gd name="T1" fmla="*/ 0 h 280"/>
              <a:gd name="T2" fmla="*/ 281 w 281"/>
              <a:gd name="T3" fmla="*/ 0 h 280"/>
              <a:gd name="T4" fmla="*/ 141 w 281"/>
              <a:gd name="T5" fmla="*/ 280 h 280"/>
              <a:gd name="T6" fmla="*/ 0 w 281"/>
              <a:gd name="T7" fmla="*/ 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1" h="280">
                <a:moveTo>
                  <a:pt x="0" y="0"/>
                </a:moveTo>
                <a:lnTo>
                  <a:pt x="281" y="0"/>
                </a:lnTo>
                <a:lnTo>
                  <a:pt x="141" y="2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0029" name="Line 93"/>
          <p:cNvSpPr>
            <a:spLocks noChangeShapeType="1"/>
          </p:cNvSpPr>
          <p:nvPr/>
        </p:nvSpPr>
        <p:spPr bwMode="auto">
          <a:xfrm flipH="1" flipV="1">
            <a:off x="3800475" y="5300663"/>
            <a:ext cx="409575" cy="2222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30" name="Freeform 94"/>
          <p:cNvSpPr>
            <a:spLocks/>
          </p:cNvSpPr>
          <p:nvPr/>
        </p:nvSpPr>
        <p:spPr bwMode="auto">
          <a:xfrm>
            <a:off x="3748088" y="5219700"/>
            <a:ext cx="92075" cy="155575"/>
          </a:xfrm>
          <a:custGeom>
            <a:avLst/>
            <a:gdLst>
              <a:gd name="T0" fmla="*/ 96 w 112"/>
              <a:gd name="T1" fmla="*/ 0 h 188"/>
              <a:gd name="T2" fmla="*/ 112 w 112"/>
              <a:gd name="T3" fmla="*/ 8 h 188"/>
              <a:gd name="T4" fmla="*/ 16 w 112"/>
              <a:gd name="T5" fmla="*/ 188 h 188"/>
              <a:gd name="T6" fmla="*/ 0 w 112"/>
              <a:gd name="T7" fmla="*/ 18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2" h="188">
                <a:moveTo>
                  <a:pt x="96" y="0"/>
                </a:moveTo>
                <a:lnTo>
                  <a:pt x="112" y="8"/>
                </a:lnTo>
                <a:lnTo>
                  <a:pt x="16" y="188"/>
                </a:lnTo>
                <a:lnTo>
                  <a:pt x="0" y="180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31" name="Arc 95"/>
          <p:cNvSpPr>
            <a:spLocks/>
          </p:cNvSpPr>
          <p:nvPr/>
        </p:nvSpPr>
        <p:spPr bwMode="auto">
          <a:xfrm>
            <a:off x="5643563" y="4024313"/>
            <a:ext cx="230187" cy="642937"/>
          </a:xfrm>
          <a:custGeom>
            <a:avLst/>
            <a:gdLst>
              <a:gd name="G0" fmla="+- 21600 0 0"/>
              <a:gd name="G1" fmla="+- 215 0 0"/>
              <a:gd name="G2" fmla="+- 21600 0 0"/>
              <a:gd name="T0" fmla="*/ 20993 w 21600"/>
              <a:gd name="T1" fmla="*/ 21806 h 21806"/>
              <a:gd name="T2" fmla="*/ 1 w 21600"/>
              <a:gd name="T3" fmla="*/ 0 h 21806"/>
              <a:gd name="T4" fmla="*/ 21600 w 21600"/>
              <a:gd name="T5" fmla="*/ 215 h 21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806" fill="none" extrusionOk="0">
                <a:moveTo>
                  <a:pt x="20992" y="21806"/>
                </a:moveTo>
                <a:cubicBezTo>
                  <a:pt x="9304" y="21477"/>
                  <a:pt x="0" y="11907"/>
                  <a:pt x="0" y="215"/>
                </a:cubicBezTo>
                <a:cubicBezTo>
                  <a:pt x="-1" y="143"/>
                  <a:pt x="0" y="71"/>
                  <a:pt x="1" y="0"/>
                </a:cubicBezTo>
              </a:path>
              <a:path w="21600" h="21806" stroke="0" extrusionOk="0">
                <a:moveTo>
                  <a:pt x="20992" y="21806"/>
                </a:moveTo>
                <a:cubicBezTo>
                  <a:pt x="9304" y="21477"/>
                  <a:pt x="0" y="11907"/>
                  <a:pt x="0" y="215"/>
                </a:cubicBezTo>
                <a:cubicBezTo>
                  <a:pt x="-1" y="143"/>
                  <a:pt x="0" y="71"/>
                  <a:pt x="1" y="0"/>
                </a:cubicBezTo>
                <a:lnTo>
                  <a:pt x="21600" y="215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32" name="Freeform 96"/>
          <p:cNvSpPr>
            <a:spLocks/>
          </p:cNvSpPr>
          <p:nvPr/>
        </p:nvSpPr>
        <p:spPr bwMode="auto">
          <a:xfrm>
            <a:off x="5584825" y="4024313"/>
            <a:ext cx="117475" cy="160337"/>
          </a:xfrm>
          <a:custGeom>
            <a:avLst/>
            <a:gdLst>
              <a:gd name="T0" fmla="*/ 74 w 148"/>
              <a:gd name="T1" fmla="*/ 0 h 203"/>
              <a:gd name="T2" fmla="*/ 0 w 148"/>
              <a:gd name="T3" fmla="*/ 203 h 203"/>
              <a:gd name="T4" fmla="*/ 148 w 148"/>
              <a:gd name="T5" fmla="*/ 203 h 203"/>
              <a:gd name="T6" fmla="*/ 74 w 148"/>
              <a:gd name="T7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8" h="203">
                <a:moveTo>
                  <a:pt x="74" y="0"/>
                </a:moveTo>
                <a:lnTo>
                  <a:pt x="0" y="203"/>
                </a:lnTo>
                <a:lnTo>
                  <a:pt x="148" y="203"/>
                </a:lnTo>
                <a:lnTo>
                  <a:pt x="74" y="0"/>
                </a:lnTo>
                <a:close/>
              </a:path>
            </a:pathLst>
          </a:custGeom>
          <a:solidFill>
            <a:srgbClr val="000000"/>
          </a:solidFill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0033" name="Line 97"/>
          <p:cNvSpPr>
            <a:spLocks noChangeShapeType="1"/>
          </p:cNvSpPr>
          <p:nvPr/>
        </p:nvSpPr>
        <p:spPr bwMode="auto">
          <a:xfrm>
            <a:off x="2760663" y="4435475"/>
            <a:ext cx="77787" cy="635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34" name="Line 98"/>
          <p:cNvSpPr>
            <a:spLocks noChangeShapeType="1"/>
          </p:cNvSpPr>
          <p:nvPr/>
        </p:nvSpPr>
        <p:spPr bwMode="auto">
          <a:xfrm>
            <a:off x="2922588" y="4567238"/>
            <a:ext cx="77787" cy="635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35" name="Line 99"/>
          <p:cNvSpPr>
            <a:spLocks noChangeShapeType="1"/>
          </p:cNvSpPr>
          <p:nvPr/>
        </p:nvSpPr>
        <p:spPr bwMode="auto">
          <a:xfrm>
            <a:off x="3086100" y="4699000"/>
            <a:ext cx="77788" cy="635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36" name="Line 100"/>
          <p:cNvSpPr>
            <a:spLocks noChangeShapeType="1"/>
          </p:cNvSpPr>
          <p:nvPr/>
        </p:nvSpPr>
        <p:spPr bwMode="auto">
          <a:xfrm>
            <a:off x="3248025" y="4830763"/>
            <a:ext cx="77788" cy="635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37" name="Line 101"/>
          <p:cNvSpPr>
            <a:spLocks noChangeShapeType="1"/>
          </p:cNvSpPr>
          <p:nvPr/>
        </p:nvSpPr>
        <p:spPr bwMode="auto">
          <a:xfrm>
            <a:off x="3411538" y="4962525"/>
            <a:ext cx="76200" cy="635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38" name="Line 102"/>
          <p:cNvSpPr>
            <a:spLocks noChangeShapeType="1"/>
          </p:cNvSpPr>
          <p:nvPr/>
        </p:nvSpPr>
        <p:spPr bwMode="auto">
          <a:xfrm>
            <a:off x="3573463" y="5094288"/>
            <a:ext cx="77787" cy="635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39" name="Line 103"/>
          <p:cNvSpPr>
            <a:spLocks noChangeShapeType="1"/>
          </p:cNvSpPr>
          <p:nvPr/>
        </p:nvSpPr>
        <p:spPr bwMode="auto">
          <a:xfrm>
            <a:off x="3735388" y="5226050"/>
            <a:ext cx="77787" cy="619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40" name="Freeform 104"/>
          <p:cNvSpPr>
            <a:spLocks/>
          </p:cNvSpPr>
          <p:nvPr/>
        </p:nvSpPr>
        <p:spPr bwMode="auto">
          <a:xfrm>
            <a:off x="3763963" y="4605338"/>
            <a:ext cx="87312" cy="249237"/>
          </a:xfrm>
          <a:custGeom>
            <a:avLst/>
            <a:gdLst>
              <a:gd name="T0" fmla="*/ 0 w 105"/>
              <a:gd name="T1" fmla="*/ 75 h 301"/>
              <a:gd name="T2" fmla="*/ 0 w 105"/>
              <a:gd name="T3" fmla="*/ 301 h 301"/>
              <a:gd name="T4" fmla="*/ 105 w 105"/>
              <a:gd name="T5" fmla="*/ 0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" h="301">
                <a:moveTo>
                  <a:pt x="0" y="75"/>
                </a:moveTo>
                <a:lnTo>
                  <a:pt x="0" y="301"/>
                </a:lnTo>
                <a:lnTo>
                  <a:pt x="105" y="0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41" name="Freeform 105"/>
          <p:cNvSpPr>
            <a:spLocks/>
          </p:cNvSpPr>
          <p:nvPr/>
        </p:nvSpPr>
        <p:spPr bwMode="auto">
          <a:xfrm>
            <a:off x="3770313" y="4562475"/>
            <a:ext cx="166687" cy="71438"/>
          </a:xfrm>
          <a:custGeom>
            <a:avLst/>
            <a:gdLst>
              <a:gd name="T0" fmla="*/ 202 w 202"/>
              <a:gd name="T1" fmla="*/ 66 h 85"/>
              <a:gd name="T2" fmla="*/ 196 w 202"/>
              <a:gd name="T3" fmla="*/ 85 h 85"/>
              <a:gd name="T4" fmla="*/ 0 w 202"/>
              <a:gd name="T5" fmla="*/ 18 h 85"/>
              <a:gd name="T6" fmla="*/ 6 w 202"/>
              <a:gd name="T7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2" h="85">
                <a:moveTo>
                  <a:pt x="202" y="66"/>
                </a:moveTo>
                <a:lnTo>
                  <a:pt x="196" y="85"/>
                </a:lnTo>
                <a:lnTo>
                  <a:pt x="0" y="18"/>
                </a:lnTo>
                <a:lnTo>
                  <a:pt x="6" y="0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42" name="Line 106"/>
          <p:cNvSpPr>
            <a:spLocks noChangeShapeType="1"/>
          </p:cNvSpPr>
          <p:nvPr/>
        </p:nvSpPr>
        <p:spPr bwMode="auto">
          <a:xfrm flipV="1">
            <a:off x="3763963" y="4587875"/>
            <a:ext cx="155575" cy="793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43" name="Line 107"/>
          <p:cNvSpPr>
            <a:spLocks noChangeShapeType="1"/>
          </p:cNvSpPr>
          <p:nvPr/>
        </p:nvSpPr>
        <p:spPr bwMode="auto">
          <a:xfrm flipV="1">
            <a:off x="4043363" y="4445000"/>
            <a:ext cx="153987" cy="809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44" name="Line 108"/>
          <p:cNvSpPr>
            <a:spLocks noChangeShapeType="1"/>
          </p:cNvSpPr>
          <p:nvPr/>
        </p:nvSpPr>
        <p:spPr bwMode="auto">
          <a:xfrm>
            <a:off x="3763963" y="3913188"/>
            <a:ext cx="1587" cy="1047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45" name="Line 109"/>
          <p:cNvSpPr>
            <a:spLocks noChangeShapeType="1"/>
          </p:cNvSpPr>
          <p:nvPr/>
        </p:nvSpPr>
        <p:spPr bwMode="auto">
          <a:xfrm>
            <a:off x="3763963" y="4125913"/>
            <a:ext cx="1587" cy="1047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46" name="Line 110"/>
          <p:cNvSpPr>
            <a:spLocks noChangeShapeType="1"/>
          </p:cNvSpPr>
          <p:nvPr/>
        </p:nvSpPr>
        <p:spPr bwMode="auto">
          <a:xfrm>
            <a:off x="3763963" y="4338638"/>
            <a:ext cx="1587" cy="1063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47" name="Line 111"/>
          <p:cNvSpPr>
            <a:spLocks noChangeShapeType="1"/>
          </p:cNvSpPr>
          <p:nvPr/>
        </p:nvSpPr>
        <p:spPr bwMode="auto">
          <a:xfrm>
            <a:off x="3763963" y="4551363"/>
            <a:ext cx="1587" cy="1047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48" name="Line 112"/>
          <p:cNvSpPr>
            <a:spLocks noChangeShapeType="1"/>
          </p:cNvSpPr>
          <p:nvPr/>
        </p:nvSpPr>
        <p:spPr bwMode="auto">
          <a:xfrm flipV="1">
            <a:off x="4889500" y="4608513"/>
            <a:ext cx="107950" cy="222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49" name="Line 113"/>
          <p:cNvSpPr>
            <a:spLocks noChangeShapeType="1"/>
          </p:cNvSpPr>
          <p:nvPr/>
        </p:nvSpPr>
        <p:spPr bwMode="auto">
          <a:xfrm flipV="1">
            <a:off x="5108575" y="4564063"/>
            <a:ext cx="106363" cy="222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50" name="Line 114"/>
          <p:cNvSpPr>
            <a:spLocks noChangeShapeType="1"/>
          </p:cNvSpPr>
          <p:nvPr/>
        </p:nvSpPr>
        <p:spPr bwMode="auto">
          <a:xfrm flipV="1">
            <a:off x="5326063" y="4521200"/>
            <a:ext cx="106362" cy="206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51" name="Line 115"/>
          <p:cNvSpPr>
            <a:spLocks noChangeShapeType="1"/>
          </p:cNvSpPr>
          <p:nvPr/>
        </p:nvSpPr>
        <p:spPr bwMode="auto">
          <a:xfrm flipV="1">
            <a:off x="5543550" y="4476750"/>
            <a:ext cx="107950" cy="222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52" name="Line 116"/>
          <p:cNvSpPr>
            <a:spLocks noChangeShapeType="1"/>
          </p:cNvSpPr>
          <p:nvPr/>
        </p:nvSpPr>
        <p:spPr bwMode="auto">
          <a:xfrm flipV="1">
            <a:off x="5761038" y="4433888"/>
            <a:ext cx="106362" cy="222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53" name="Line 117"/>
          <p:cNvSpPr>
            <a:spLocks noChangeShapeType="1"/>
          </p:cNvSpPr>
          <p:nvPr/>
        </p:nvSpPr>
        <p:spPr bwMode="auto">
          <a:xfrm>
            <a:off x="4851400" y="3900488"/>
            <a:ext cx="11113" cy="1492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54" name="Line 118"/>
          <p:cNvSpPr>
            <a:spLocks noChangeShapeType="1"/>
          </p:cNvSpPr>
          <p:nvPr/>
        </p:nvSpPr>
        <p:spPr bwMode="auto">
          <a:xfrm>
            <a:off x="4872038" y="4184650"/>
            <a:ext cx="9525" cy="1492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55" name="Line 119"/>
          <p:cNvSpPr>
            <a:spLocks noChangeShapeType="1"/>
          </p:cNvSpPr>
          <p:nvPr/>
        </p:nvSpPr>
        <p:spPr bwMode="auto">
          <a:xfrm>
            <a:off x="4891088" y="4470400"/>
            <a:ext cx="11112" cy="1476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56" name="Freeform 120"/>
          <p:cNvSpPr>
            <a:spLocks/>
          </p:cNvSpPr>
          <p:nvPr/>
        </p:nvSpPr>
        <p:spPr bwMode="auto">
          <a:xfrm>
            <a:off x="4816475" y="4618038"/>
            <a:ext cx="85725" cy="185737"/>
          </a:xfrm>
          <a:custGeom>
            <a:avLst/>
            <a:gdLst>
              <a:gd name="T0" fmla="*/ 0 w 105"/>
              <a:gd name="T1" fmla="*/ 61 h 226"/>
              <a:gd name="T2" fmla="*/ 15 w 105"/>
              <a:gd name="T3" fmla="*/ 226 h 226"/>
              <a:gd name="T4" fmla="*/ 105 w 105"/>
              <a:gd name="T5" fmla="*/ 0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" h="226">
                <a:moveTo>
                  <a:pt x="0" y="61"/>
                </a:moveTo>
                <a:lnTo>
                  <a:pt x="15" y="226"/>
                </a:lnTo>
                <a:lnTo>
                  <a:pt x="105" y="0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57" name="Freeform 121"/>
          <p:cNvSpPr>
            <a:spLocks/>
          </p:cNvSpPr>
          <p:nvPr/>
        </p:nvSpPr>
        <p:spPr bwMode="auto">
          <a:xfrm>
            <a:off x="4822825" y="4572000"/>
            <a:ext cx="163513" cy="76200"/>
          </a:xfrm>
          <a:custGeom>
            <a:avLst/>
            <a:gdLst>
              <a:gd name="T0" fmla="*/ 198 w 198"/>
              <a:gd name="T1" fmla="*/ 75 h 94"/>
              <a:gd name="T2" fmla="*/ 192 w 198"/>
              <a:gd name="T3" fmla="*/ 94 h 94"/>
              <a:gd name="T4" fmla="*/ 0 w 198"/>
              <a:gd name="T5" fmla="*/ 19 h 94"/>
              <a:gd name="T6" fmla="*/ 6 w 198"/>
              <a:gd name="T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8" h="94">
                <a:moveTo>
                  <a:pt x="198" y="75"/>
                </a:moveTo>
                <a:lnTo>
                  <a:pt x="192" y="94"/>
                </a:lnTo>
                <a:lnTo>
                  <a:pt x="0" y="19"/>
                </a:lnTo>
                <a:lnTo>
                  <a:pt x="6" y="0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58" name="Line 122"/>
          <p:cNvSpPr>
            <a:spLocks noChangeShapeType="1"/>
          </p:cNvSpPr>
          <p:nvPr/>
        </p:nvSpPr>
        <p:spPr bwMode="auto">
          <a:xfrm flipV="1">
            <a:off x="3243263" y="4532313"/>
            <a:ext cx="1587" cy="1349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59" name="Rectangle 123"/>
          <p:cNvSpPr>
            <a:spLocks noChangeArrowheads="1"/>
          </p:cNvSpPr>
          <p:nvPr/>
        </p:nvSpPr>
        <p:spPr bwMode="auto">
          <a:xfrm>
            <a:off x="3159125" y="4516438"/>
            <a:ext cx="169863" cy="1587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60" name="Line 124"/>
          <p:cNvSpPr>
            <a:spLocks noChangeShapeType="1"/>
          </p:cNvSpPr>
          <p:nvPr/>
        </p:nvSpPr>
        <p:spPr bwMode="auto">
          <a:xfrm flipV="1">
            <a:off x="5346700" y="4508500"/>
            <a:ext cx="25400" cy="1476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61" name="Freeform 125"/>
          <p:cNvSpPr>
            <a:spLocks/>
          </p:cNvSpPr>
          <p:nvPr/>
        </p:nvSpPr>
        <p:spPr bwMode="auto">
          <a:xfrm>
            <a:off x="5287963" y="4478338"/>
            <a:ext cx="171450" cy="42862"/>
          </a:xfrm>
          <a:custGeom>
            <a:avLst/>
            <a:gdLst>
              <a:gd name="T0" fmla="*/ 207 w 207"/>
              <a:gd name="T1" fmla="*/ 34 h 52"/>
              <a:gd name="T2" fmla="*/ 205 w 207"/>
              <a:gd name="T3" fmla="*/ 52 h 52"/>
              <a:gd name="T4" fmla="*/ 0 w 207"/>
              <a:gd name="T5" fmla="*/ 19 h 52"/>
              <a:gd name="T6" fmla="*/ 2 w 207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7" h="52">
                <a:moveTo>
                  <a:pt x="207" y="34"/>
                </a:moveTo>
                <a:lnTo>
                  <a:pt x="205" y="52"/>
                </a:lnTo>
                <a:lnTo>
                  <a:pt x="0" y="19"/>
                </a:lnTo>
                <a:lnTo>
                  <a:pt x="2" y="0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62" name="Line 126"/>
          <p:cNvSpPr>
            <a:spLocks noChangeShapeType="1"/>
          </p:cNvSpPr>
          <p:nvPr/>
        </p:nvSpPr>
        <p:spPr bwMode="auto">
          <a:xfrm flipV="1">
            <a:off x="4319588" y="4556125"/>
            <a:ext cx="1587" cy="1111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0063" name="Rectangle 127"/>
          <p:cNvSpPr>
            <a:spLocks noChangeArrowheads="1"/>
          </p:cNvSpPr>
          <p:nvPr/>
        </p:nvSpPr>
        <p:spPr bwMode="auto">
          <a:xfrm>
            <a:off x="4235450" y="4540250"/>
            <a:ext cx="168275" cy="1587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7150"/>
            <a:ext cx="8915400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2611438" y="500063"/>
            <a:ext cx="440531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</a:rPr>
              <a:t>"SCAT" PASS PROTECTION</a:t>
            </a:r>
            <a:endParaRPr lang="en-US"/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2611438" y="822325"/>
            <a:ext cx="45354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</a:rPr>
              <a:t>With a "RIP" Call. (vs 50 Front).</a:t>
            </a:r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Line 4"/>
          <p:cNvSpPr>
            <a:spLocks noChangeShapeType="1"/>
          </p:cNvSpPr>
          <p:nvPr/>
        </p:nvSpPr>
        <p:spPr bwMode="auto">
          <a:xfrm>
            <a:off x="276225" y="61706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17" name="Line 5"/>
          <p:cNvSpPr>
            <a:spLocks noChangeShapeType="1"/>
          </p:cNvSpPr>
          <p:nvPr/>
        </p:nvSpPr>
        <p:spPr bwMode="auto">
          <a:xfrm>
            <a:off x="8805863" y="61706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18" name="Line 6"/>
          <p:cNvSpPr>
            <a:spLocks noChangeShapeType="1"/>
          </p:cNvSpPr>
          <p:nvPr/>
        </p:nvSpPr>
        <p:spPr bwMode="auto">
          <a:xfrm>
            <a:off x="276225" y="60150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19" name="Line 7"/>
          <p:cNvSpPr>
            <a:spLocks noChangeShapeType="1"/>
          </p:cNvSpPr>
          <p:nvPr/>
        </p:nvSpPr>
        <p:spPr bwMode="auto">
          <a:xfrm>
            <a:off x="8805863" y="60150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>
            <a:off x="276225" y="58467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21" name="Line 9"/>
          <p:cNvSpPr>
            <a:spLocks noChangeShapeType="1"/>
          </p:cNvSpPr>
          <p:nvPr/>
        </p:nvSpPr>
        <p:spPr bwMode="auto">
          <a:xfrm>
            <a:off x="8805863" y="58467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22" name="Line 10"/>
          <p:cNvSpPr>
            <a:spLocks noChangeShapeType="1"/>
          </p:cNvSpPr>
          <p:nvPr/>
        </p:nvSpPr>
        <p:spPr bwMode="auto">
          <a:xfrm>
            <a:off x="276225" y="56784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23" name="Line 11"/>
          <p:cNvSpPr>
            <a:spLocks noChangeShapeType="1"/>
          </p:cNvSpPr>
          <p:nvPr/>
        </p:nvSpPr>
        <p:spPr bwMode="auto">
          <a:xfrm>
            <a:off x="8805863" y="56784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24" name="Line 12"/>
          <p:cNvSpPr>
            <a:spLocks noChangeShapeType="1"/>
          </p:cNvSpPr>
          <p:nvPr/>
        </p:nvSpPr>
        <p:spPr bwMode="auto">
          <a:xfrm>
            <a:off x="258763" y="5522913"/>
            <a:ext cx="86614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25" name="Line 13"/>
          <p:cNvSpPr>
            <a:spLocks noChangeShapeType="1"/>
          </p:cNvSpPr>
          <p:nvPr/>
        </p:nvSpPr>
        <p:spPr bwMode="auto">
          <a:xfrm>
            <a:off x="3141663" y="5475288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26" name="Line 14"/>
          <p:cNvSpPr>
            <a:spLocks noChangeShapeType="1"/>
          </p:cNvSpPr>
          <p:nvPr/>
        </p:nvSpPr>
        <p:spPr bwMode="auto">
          <a:xfrm>
            <a:off x="6024563" y="5475288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27" name="Line 15"/>
          <p:cNvSpPr>
            <a:spLocks noChangeShapeType="1"/>
          </p:cNvSpPr>
          <p:nvPr/>
        </p:nvSpPr>
        <p:spPr bwMode="auto">
          <a:xfrm>
            <a:off x="276225" y="53546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28" name="Line 16"/>
          <p:cNvSpPr>
            <a:spLocks noChangeShapeType="1"/>
          </p:cNvSpPr>
          <p:nvPr/>
        </p:nvSpPr>
        <p:spPr bwMode="auto">
          <a:xfrm>
            <a:off x="8805863" y="53546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29" name="Line 17"/>
          <p:cNvSpPr>
            <a:spLocks noChangeShapeType="1"/>
          </p:cNvSpPr>
          <p:nvPr/>
        </p:nvSpPr>
        <p:spPr bwMode="auto">
          <a:xfrm>
            <a:off x="276225" y="51990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30" name="Line 18"/>
          <p:cNvSpPr>
            <a:spLocks noChangeShapeType="1"/>
          </p:cNvSpPr>
          <p:nvPr/>
        </p:nvSpPr>
        <p:spPr bwMode="auto">
          <a:xfrm>
            <a:off x="8805863" y="51990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31" name="Line 19"/>
          <p:cNvSpPr>
            <a:spLocks noChangeShapeType="1"/>
          </p:cNvSpPr>
          <p:nvPr/>
        </p:nvSpPr>
        <p:spPr bwMode="auto">
          <a:xfrm>
            <a:off x="276225" y="50307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32" name="Line 20"/>
          <p:cNvSpPr>
            <a:spLocks noChangeShapeType="1"/>
          </p:cNvSpPr>
          <p:nvPr/>
        </p:nvSpPr>
        <p:spPr bwMode="auto">
          <a:xfrm>
            <a:off x="8805863" y="50307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33" name="Line 21"/>
          <p:cNvSpPr>
            <a:spLocks noChangeShapeType="1"/>
          </p:cNvSpPr>
          <p:nvPr/>
        </p:nvSpPr>
        <p:spPr bwMode="auto">
          <a:xfrm>
            <a:off x="276225" y="48625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34" name="Line 22"/>
          <p:cNvSpPr>
            <a:spLocks noChangeShapeType="1"/>
          </p:cNvSpPr>
          <p:nvPr/>
        </p:nvSpPr>
        <p:spPr bwMode="auto">
          <a:xfrm>
            <a:off x="8805863" y="48625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35" name="Line 23"/>
          <p:cNvSpPr>
            <a:spLocks noChangeShapeType="1"/>
          </p:cNvSpPr>
          <p:nvPr/>
        </p:nvSpPr>
        <p:spPr bwMode="auto">
          <a:xfrm>
            <a:off x="258763" y="4706938"/>
            <a:ext cx="86614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36" name="Line 24"/>
          <p:cNvSpPr>
            <a:spLocks noChangeShapeType="1"/>
          </p:cNvSpPr>
          <p:nvPr/>
        </p:nvSpPr>
        <p:spPr bwMode="auto">
          <a:xfrm>
            <a:off x="3141663" y="4659313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37" name="Line 25"/>
          <p:cNvSpPr>
            <a:spLocks noChangeShapeType="1"/>
          </p:cNvSpPr>
          <p:nvPr/>
        </p:nvSpPr>
        <p:spPr bwMode="auto">
          <a:xfrm>
            <a:off x="6024563" y="4659313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38" name="Line 26"/>
          <p:cNvSpPr>
            <a:spLocks noChangeShapeType="1"/>
          </p:cNvSpPr>
          <p:nvPr/>
        </p:nvSpPr>
        <p:spPr bwMode="auto">
          <a:xfrm>
            <a:off x="276225" y="45386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39" name="Line 27"/>
          <p:cNvSpPr>
            <a:spLocks noChangeShapeType="1"/>
          </p:cNvSpPr>
          <p:nvPr/>
        </p:nvSpPr>
        <p:spPr bwMode="auto">
          <a:xfrm>
            <a:off x="8805863" y="45386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40" name="Line 28"/>
          <p:cNvSpPr>
            <a:spLocks noChangeShapeType="1"/>
          </p:cNvSpPr>
          <p:nvPr/>
        </p:nvSpPr>
        <p:spPr bwMode="auto">
          <a:xfrm>
            <a:off x="276225" y="43830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41" name="Line 29"/>
          <p:cNvSpPr>
            <a:spLocks noChangeShapeType="1"/>
          </p:cNvSpPr>
          <p:nvPr/>
        </p:nvSpPr>
        <p:spPr bwMode="auto">
          <a:xfrm>
            <a:off x="8805863" y="43830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42" name="Line 30"/>
          <p:cNvSpPr>
            <a:spLocks noChangeShapeType="1"/>
          </p:cNvSpPr>
          <p:nvPr/>
        </p:nvSpPr>
        <p:spPr bwMode="auto">
          <a:xfrm>
            <a:off x="276225" y="42148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43" name="Line 31"/>
          <p:cNvSpPr>
            <a:spLocks noChangeShapeType="1"/>
          </p:cNvSpPr>
          <p:nvPr/>
        </p:nvSpPr>
        <p:spPr bwMode="auto">
          <a:xfrm>
            <a:off x="8805863" y="42148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44" name="Line 32"/>
          <p:cNvSpPr>
            <a:spLocks noChangeShapeType="1"/>
          </p:cNvSpPr>
          <p:nvPr/>
        </p:nvSpPr>
        <p:spPr bwMode="auto">
          <a:xfrm>
            <a:off x="276225" y="40465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45" name="Line 33"/>
          <p:cNvSpPr>
            <a:spLocks noChangeShapeType="1"/>
          </p:cNvSpPr>
          <p:nvPr/>
        </p:nvSpPr>
        <p:spPr bwMode="auto">
          <a:xfrm>
            <a:off x="8805863" y="40465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46" name="Line 34"/>
          <p:cNvSpPr>
            <a:spLocks noChangeShapeType="1"/>
          </p:cNvSpPr>
          <p:nvPr/>
        </p:nvSpPr>
        <p:spPr bwMode="auto">
          <a:xfrm>
            <a:off x="258763" y="3890963"/>
            <a:ext cx="86614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47" name="Line 35"/>
          <p:cNvSpPr>
            <a:spLocks noChangeShapeType="1"/>
          </p:cNvSpPr>
          <p:nvPr/>
        </p:nvSpPr>
        <p:spPr bwMode="auto">
          <a:xfrm>
            <a:off x="3141663" y="3843338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48" name="Line 36"/>
          <p:cNvSpPr>
            <a:spLocks noChangeShapeType="1"/>
          </p:cNvSpPr>
          <p:nvPr/>
        </p:nvSpPr>
        <p:spPr bwMode="auto">
          <a:xfrm>
            <a:off x="6024563" y="3843338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49" name="Line 37"/>
          <p:cNvSpPr>
            <a:spLocks noChangeShapeType="1"/>
          </p:cNvSpPr>
          <p:nvPr/>
        </p:nvSpPr>
        <p:spPr bwMode="auto">
          <a:xfrm>
            <a:off x="276225" y="37226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50" name="Line 38"/>
          <p:cNvSpPr>
            <a:spLocks noChangeShapeType="1"/>
          </p:cNvSpPr>
          <p:nvPr/>
        </p:nvSpPr>
        <p:spPr bwMode="auto">
          <a:xfrm>
            <a:off x="8805863" y="37226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51" name="Line 39"/>
          <p:cNvSpPr>
            <a:spLocks noChangeShapeType="1"/>
          </p:cNvSpPr>
          <p:nvPr/>
        </p:nvSpPr>
        <p:spPr bwMode="auto">
          <a:xfrm>
            <a:off x="276225" y="35671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52" name="Line 40"/>
          <p:cNvSpPr>
            <a:spLocks noChangeShapeType="1"/>
          </p:cNvSpPr>
          <p:nvPr/>
        </p:nvSpPr>
        <p:spPr bwMode="auto">
          <a:xfrm>
            <a:off x="8805863" y="35671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53" name="Line 41"/>
          <p:cNvSpPr>
            <a:spLocks noChangeShapeType="1"/>
          </p:cNvSpPr>
          <p:nvPr/>
        </p:nvSpPr>
        <p:spPr bwMode="auto">
          <a:xfrm>
            <a:off x="276225" y="33988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54" name="Line 42"/>
          <p:cNvSpPr>
            <a:spLocks noChangeShapeType="1"/>
          </p:cNvSpPr>
          <p:nvPr/>
        </p:nvSpPr>
        <p:spPr bwMode="auto">
          <a:xfrm>
            <a:off x="8805863" y="33988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55" name="Line 43"/>
          <p:cNvSpPr>
            <a:spLocks noChangeShapeType="1"/>
          </p:cNvSpPr>
          <p:nvPr/>
        </p:nvSpPr>
        <p:spPr bwMode="auto">
          <a:xfrm>
            <a:off x="276225" y="32305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56" name="Line 44"/>
          <p:cNvSpPr>
            <a:spLocks noChangeShapeType="1"/>
          </p:cNvSpPr>
          <p:nvPr/>
        </p:nvSpPr>
        <p:spPr bwMode="auto">
          <a:xfrm>
            <a:off x="8805863" y="32305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57" name="Line 45"/>
          <p:cNvSpPr>
            <a:spLocks noChangeShapeType="1"/>
          </p:cNvSpPr>
          <p:nvPr/>
        </p:nvSpPr>
        <p:spPr bwMode="auto">
          <a:xfrm>
            <a:off x="258763" y="3074988"/>
            <a:ext cx="86614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58" name="Line 46"/>
          <p:cNvSpPr>
            <a:spLocks noChangeShapeType="1"/>
          </p:cNvSpPr>
          <p:nvPr/>
        </p:nvSpPr>
        <p:spPr bwMode="auto">
          <a:xfrm>
            <a:off x="3141663" y="3027363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59" name="Line 47"/>
          <p:cNvSpPr>
            <a:spLocks noChangeShapeType="1"/>
          </p:cNvSpPr>
          <p:nvPr/>
        </p:nvSpPr>
        <p:spPr bwMode="auto">
          <a:xfrm>
            <a:off x="6024563" y="3027363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60" name="Line 48"/>
          <p:cNvSpPr>
            <a:spLocks noChangeShapeType="1"/>
          </p:cNvSpPr>
          <p:nvPr/>
        </p:nvSpPr>
        <p:spPr bwMode="auto">
          <a:xfrm>
            <a:off x="276225" y="29067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61" name="Line 49"/>
          <p:cNvSpPr>
            <a:spLocks noChangeShapeType="1"/>
          </p:cNvSpPr>
          <p:nvPr/>
        </p:nvSpPr>
        <p:spPr bwMode="auto">
          <a:xfrm>
            <a:off x="8805863" y="290671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62" name="Line 50"/>
          <p:cNvSpPr>
            <a:spLocks noChangeShapeType="1"/>
          </p:cNvSpPr>
          <p:nvPr/>
        </p:nvSpPr>
        <p:spPr bwMode="auto">
          <a:xfrm>
            <a:off x="276225" y="27511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63" name="Line 51"/>
          <p:cNvSpPr>
            <a:spLocks noChangeShapeType="1"/>
          </p:cNvSpPr>
          <p:nvPr/>
        </p:nvSpPr>
        <p:spPr bwMode="auto">
          <a:xfrm>
            <a:off x="8805863" y="27511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64" name="Line 52"/>
          <p:cNvSpPr>
            <a:spLocks noChangeShapeType="1"/>
          </p:cNvSpPr>
          <p:nvPr/>
        </p:nvSpPr>
        <p:spPr bwMode="auto">
          <a:xfrm>
            <a:off x="276225" y="25828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65" name="Line 53"/>
          <p:cNvSpPr>
            <a:spLocks noChangeShapeType="1"/>
          </p:cNvSpPr>
          <p:nvPr/>
        </p:nvSpPr>
        <p:spPr bwMode="auto">
          <a:xfrm>
            <a:off x="8805863" y="25828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66" name="Line 54"/>
          <p:cNvSpPr>
            <a:spLocks noChangeShapeType="1"/>
          </p:cNvSpPr>
          <p:nvPr/>
        </p:nvSpPr>
        <p:spPr bwMode="auto">
          <a:xfrm>
            <a:off x="276225" y="24145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67" name="Line 55"/>
          <p:cNvSpPr>
            <a:spLocks noChangeShapeType="1"/>
          </p:cNvSpPr>
          <p:nvPr/>
        </p:nvSpPr>
        <p:spPr bwMode="auto">
          <a:xfrm>
            <a:off x="8805863" y="24145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68" name="Line 56"/>
          <p:cNvSpPr>
            <a:spLocks noChangeShapeType="1"/>
          </p:cNvSpPr>
          <p:nvPr/>
        </p:nvSpPr>
        <p:spPr bwMode="auto">
          <a:xfrm>
            <a:off x="258763" y="2259013"/>
            <a:ext cx="86614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69" name="Line 57"/>
          <p:cNvSpPr>
            <a:spLocks noChangeShapeType="1"/>
          </p:cNvSpPr>
          <p:nvPr/>
        </p:nvSpPr>
        <p:spPr bwMode="auto">
          <a:xfrm>
            <a:off x="3141663" y="2211388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70" name="Line 58"/>
          <p:cNvSpPr>
            <a:spLocks noChangeShapeType="1"/>
          </p:cNvSpPr>
          <p:nvPr/>
        </p:nvSpPr>
        <p:spPr bwMode="auto">
          <a:xfrm>
            <a:off x="6024563" y="2211388"/>
            <a:ext cx="1587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71" name="Line 59"/>
          <p:cNvSpPr>
            <a:spLocks noChangeShapeType="1"/>
          </p:cNvSpPr>
          <p:nvPr/>
        </p:nvSpPr>
        <p:spPr bwMode="auto">
          <a:xfrm>
            <a:off x="276225" y="20907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72" name="Line 60"/>
          <p:cNvSpPr>
            <a:spLocks noChangeShapeType="1"/>
          </p:cNvSpPr>
          <p:nvPr/>
        </p:nvSpPr>
        <p:spPr bwMode="auto">
          <a:xfrm>
            <a:off x="8805863" y="209073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73" name="Line 61"/>
          <p:cNvSpPr>
            <a:spLocks noChangeShapeType="1"/>
          </p:cNvSpPr>
          <p:nvPr/>
        </p:nvSpPr>
        <p:spPr bwMode="auto">
          <a:xfrm>
            <a:off x="276225" y="19351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74" name="Line 62"/>
          <p:cNvSpPr>
            <a:spLocks noChangeShapeType="1"/>
          </p:cNvSpPr>
          <p:nvPr/>
        </p:nvSpPr>
        <p:spPr bwMode="auto">
          <a:xfrm>
            <a:off x="8805863" y="1935163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75" name="Line 63"/>
          <p:cNvSpPr>
            <a:spLocks noChangeShapeType="1"/>
          </p:cNvSpPr>
          <p:nvPr/>
        </p:nvSpPr>
        <p:spPr bwMode="auto">
          <a:xfrm>
            <a:off x="276225" y="17668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76" name="Line 64"/>
          <p:cNvSpPr>
            <a:spLocks noChangeShapeType="1"/>
          </p:cNvSpPr>
          <p:nvPr/>
        </p:nvSpPr>
        <p:spPr bwMode="auto">
          <a:xfrm>
            <a:off x="8805863" y="1766888"/>
            <a:ext cx="1079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77" name="Line 65"/>
          <p:cNvSpPr>
            <a:spLocks noChangeShapeType="1"/>
          </p:cNvSpPr>
          <p:nvPr/>
        </p:nvSpPr>
        <p:spPr bwMode="auto">
          <a:xfrm>
            <a:off x="276225" y="16002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78" name="Line 66"/>
          <p:cNvSpPr>
            <a:spLocks noChangeShapeType="1"/>
          </p:cNvSpPr>
          <p:nvPr/>
        </p:nvSpPr>
        <p:spPr bwMode="auto">
          <a:xfrm>
            <a:off x="8805863" y="16002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79" name="Rectangle 67"/>
          <p:cNvSpPr>
            <a:spLocks noChangeArrowheads="1"/>
          </p:cNvSpPr>
          <p:nvPr/>
        </p:nvSpPr>
        <p:spPr bwMode="auto">
          <a:xfrm>
            <a:off x="258763" y="1446213"/>
            <a:ext cx="8672512" cy="4894262"/>
          </a:xfrm>
          <a:prstGeom prst="rect">
            <a:avLst/>
          </a:prstGeom>
          <a:noFill/>
          <a:ln w="238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80" name="Rectangle 68"/>
          <p:cNvSpPr>
            <a:spLocks noChangeArrowheads="1"/>
          </p:cNvSpPr>
          <p:nvPr/>
        </p:nvSpPr>
        <p:spPr bwMode="auto">
          <a:xfrm>
            <a:off x="2435225" y="5921375"/>
            <a:ext cx="481488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EITHER BACK DIRECTLY BEHIND CENTER</a:t>
            </a:r>
            <a:endParaRPr lang="en-US"/>
          </a:p>
        </p:txBody>
      </p:sp>
      <p:sp>
        <p:nvSpPr>
          <p:cNvPr id="115781" name="Rectangle 69"/>
          <p:cNvSpPr>
            <a:spLocks noChangeArrowheads="1"/>
          </p:cNvSpPr>
          <p:nvPr/>
        </p:nvSpPr>
        <p:spPr bwMode="auto">
          <a:xfrm>
            <a:off x="2855913" y="615950"/>
            <a:ext cx="44069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"SCAT" PASS PROTECTION</a:t>
            </a:r>
            <a:endParaRPr lang="en-US"/>
          </a:p>
        </p:txBody>
      </p:sp>
      <p:sp>
        <p:nvSpPr>
          <p:cNvPr id="115782" name="Rectangle 70"/>
          <p:cNvSpPr>
            <a:spLocks noChangeArrowheads="1"/>
          </p:cNvSpPr>
          <p:nvPr/>
        </p:nvSpPr>
        <p:spPr bwMode="auto">
          <a:xfrm>
            <a:off x="2855913" y="927100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With a "RIP" call.  (vs 40 Front).</a:t>
            </a:r>
            <a:endParaRPr lang="en-US"/>
          </a:p>
        </p:txBody>
      </p:sp>
      <p:sp>
        <p:nvSpPr>
          <p:cNvPr id="115783" name="Freeform 71"/>
          <p:cNvSpPr>
            <a:spLocks/>
          </p:cNvSpPr>
          <p:nvPr/>
        </p:nvSpPr>
        <p:spPr bwMode="auto">
          <a:xfrm>
            <a:off x="5873750" y="4383088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5784" name="Oval 72"/>
          <p:cNvSpPr>
            <a:spLocks noChangeArrowheads="1"/>
          </p:cNvSpPr>
          <p:nvPr/>
        </p:nvSpPr>
        <p:spPr bwMode="auto">
          <a:xfrm>
            <a:off x="5286375" y="4718050"/>
            <a:ext cx="227013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5785" name="Freeform 73"/>
          <p:cNvSpPr>
            <a:spLocks/>
          </p:cNvSpPr>
          <p:nvPr/>
        </p:nvSpPr>
        <p:spPr bwMode="auto">
          <a:xfrm>
            <a:off x="4986338" y="4383088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5786" name="Oval 74"/>
          <p:cNvSpPr>
            <a:spLocks noChangeArrowheads="1"/>
          </p:cNvSpPr>
          <p:nvPr/>
        </p:nvSpPr>
        <p:spPr bwMode="auto">
          <a:xfrm>
            <a:off x="4805363" y="4718050"/>
            <a:ext cx="228600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5787" name="Freeform 75"/>
          <p:cNvSpPr>
            <a:spLocks/>
          </p:cNvSpPr>
          <p:nvPr/>
        </p:nvSpPr>
        <p:spPr bwMode="auto">
          <a:xfrm>
            <a:off x="3017838" y="434657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5788" name="Rectangle 76"/>
          <p:cNvSpPr>
            <a:spLocks noChangeArrowheads="1"/>
          </p:cNvSpPr>
          <p:nvPr/>
        </p:nvSpPr>
        <p:spPr bwMode="auto">
          <a:xfrm>
            <a:off x="4265613" y="4718050"/>
            <a:ext cx="228600" cy="228600"/>
          </a:xfrm>
          <a:prstGeom prst="rect">
            <a:avLst/>
          </a:prstGeom>
          <a:solidFill>
            <a:srgbClr val="FFFFFF"/>
          </a:solidFill>
          <a:ln w="238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5789" name="Line 77"/>
          <p:cNvSpPr>
            <a:spLocks noChangeShapeType="1"/>
          </p:cNvSpPr>
          <p:nvPr/>
        </p:nvSpPr>
        <p:spPr bwMode="auto">
          <a:xfrm>
            <a:off x="4265613" y="4718050"/>
            <a:ext cx="204787" cy="204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90" name="Line 78"/>
          <p:cNvSpPr>
            <a:spLocks noChangeShapeType="1"/>
          </p:cNvSpPr>
          <p:nvPr/>
        </p:nvSpPr>
        <p:spPr bwMode="auto">
          <a:xfrm flipV="1">
            <a:off x="4265613" y="4718050"/>
            <a:ext cx="204787" cy="204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791" name="Freeform 79"/>
          <p:cNvSpPr>
            <a:spLocks/>
          </p:cNvSpPr>
          <p:nvPr/>
        </p:nvSpPr>
        <p:spPr bwMode="auto">
          <a:xfrm>
            <a:off x="5502275" y="3951288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5792" name="Oval 80"/>
          <p:cNvSpPr>
            <a:spLocks noChangeArrowheads="1"/>
          </p:cNvSpPr>
          <p:nvPr/>
        </p:nvSpPr>
        <p:spPr bwMode="auto">
          <a:xfrm>
            <a:off x="3762375" y="4718050"/>
            <a:ext cx="227013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5793" name="Freeform 81"/>
          <p:cNvSpPr>
            <a:spLocks/>
          </p:cNvSpPr>
          <p:nvPr/>
        </p:nvSpPr>
        <p:spPr bwMode="auto">
          <a:xfrm>
            <a:off x="4494213" y="3914775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5794" name="Oval 82"/>
          <p:cNvSpPr>
            <a:spLocks noChangeArrowheads="1"/>
          </p:cNvSpPr>
          <p:nvPr/>
        </p:nvSpPr>
        <p:spPr bwMode="auto">
          <a:xfrm>
            <a:off x="3257550" y="4706938"/>
            <a:ext cx="228600" cy="227012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5795" name="Freeform 83"/>
          <p:cNvSpPr>
            <a:spLocks/>
          </p:cNvSpPr>
          <p:nvPr/>
        </p:nvSpPr>
        <p:spPr bwMode="auto">
          <a:xfrm>
            <a:off x="3941763" y="4359275"/>
            <a:ext cx="215900" cy="215900"/>
          </a:xfrm>
          <a:custGeom>
            <a:avLst/>
            <a:gdLst>
              <a:gd name="T0" fmla="*/ 0 w 272"/>
              <a:gd name="T1" fmla="*/ 0 h 273"/>
              <a:gd name="T2" fmla="*/ 272 w 272"/>
              <a:gd name="T3" fmla="*/ 0 h 273"/>
              <a:gd name="T4" fmla="*/ 136 w 272"/>
              <a:gd name="T5" fmla="*/ 273 h 273"/>
              <a:gd name="T6" fmla="*/ 0 w 272"/>
              <a:gd name="T7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3">
                <a:moveTo>
                  <a:pt x="0" y="0"/>
                </a:moveTo>
                <a:lnTo>
                  <a:pt x="272" y="0"/>
                </a:lnTo>
                <a:lnTo>
                  <a:pt x="136" y="27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5796" name="Oval 84"/>
          <p:cNvSpPr>
            <a:spLocks noChangeArrowheads="1"/>
          </p:cNvSpPr>
          <p:nvPr/>
        </p:nvSpPr>
        <p:spPr bwMode="auto">
          <a:xfrm>
            <a:off x="5765800" y="4706938"/>
            <a:ext cx="228600" cy="227012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5797" name="Freeform 85"/>
          <p:cNvSpPr>
            <a:spLocks/>
          </p:cNvSpPr>
          <p:nvPr/>
        </p:nvSpPr>
        <p:spPr bwMode="auto">
          <a:xfrm>
            <a:off x="5994400" y="2967038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5798" name="Rectangle 86"/>
          <p:cNvSpPr>
            <a:spLocks noChangeArrowheads="1"/>
          </p:cNvSpPr>
          <p:nvPr/>
        </p:nvSpPr>
        <p:spPr bwMode="auto">
          <a:xfrm>
            <a:off x="4241800" y="5013325"/>
            <a:ext cx="3794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QB</a:t>
            </a:r>
            <a:endParaRPr lang="en-US"/>
          </a:p>
        </p:txBody>
      </p:sp>
      <p:sp>
        <p:nvSpPr>
          <p:cNvPr id="115799" name="Freeform 87"/>
          <p:cNvSpPr>
            <a:spLocks/>
          </p:cNvSpPr>
          <p:nvPr/>
        </p:nvSpPr>
        <p:spPr bwMode="auto">
          <a:xfrm>
            <a:off x="7805738" y="324326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5800" name="Freeform 88"/>
          <p:cNvSpPr>
            <a:spLocks/>
          </p:cNvSpPr>
          <p:nvPr/>
        </p:nvSpPr>
        <p:spPr bwMode="auto">
          <a:xfrm>
            <a:off x="1062038" y="313531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5801" name="Oval 89"/>
          <p:cNvSpPr>
            <a:spLocks noChangeArrowheads="1"/>
          </p:cNvSpPr>
          <p:nvPr/>
        </p:nvSpPr>
        <p:spPr bwMode="auto">
          <a:xfrm>
            <a:off x="4254500" y="5546725"/>
            <a:ext cx="227013" cy="228600"/>
          </a:xfrm>
          <a:prstGeom prst="ellipse">
            <a:avLst/>
          </a:prstGeom>
          <a:solidFill>
            <a:srgbClr val="FFFFFF"/>
          </a:solidFill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5802" name="Freeform 90"/>
          <p:cNvSpPr>
            <a:spLocks/>
          </p:cNvSpPr>
          <p:nvPr/>
        </p:nvSpPr>
        <p:spPr bwMode="auto">
          <a:xfrm>
            <a:off x="3414713" y="3854450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5803" name="Freeform 91"/>
          <p:cNvSpPr>
            <a:spLocks/>
          </p:cNvSpPr>
          <p:nvPr/>
        </p:nvSpPr>
        <p:spPr bwMode="auto">
          <a:xfrm>
            <a:off x="3030538" y="2919413"/>
            <a:ext cx="215900" cy="215900"/>
          </a:xfrm>
          <a:custGeom>
            <a:avLst/>
            <a:gdLst>
              <a:gd name="T0" fmla="*/ 0 w 272"/>
              <a:gd name="T1" fmla="*/ 0 h 272"/>
              <a:gd name="T2" fmla="*/ 272 w 272"/>
              <a:gd name="T3" fmla="*/ 0 h 272"/>
              <a:gd name="T4" fmla="*/ 136 w 272"/>
              <a:gd name="T5" fmla="*/ 272 h 272"/>
              <a:gd name="T6" fmla="*/ 0 w 272"/>
              <a:gd name="T7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" h="272">
                <a:moveTo>
                  <a:pt x="0" y="0"/>
                </a:moveTo>
                <a:lnTo>
                  <a:pt x="272" y="0"/>
                </a:lnTo>
                <a:lnTo>
                  <a:pt x="136" y="2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15804" name="Line 92"/>
          <p:cNvSpPr>
            <a:spLocks noChangeShapeType="1"/>
          </p:cNvSpPr>
          <p:nvPr/>
        </p:nvSpPr>
        <p:spPr bwMode="auto">
          <a:xfrm flipV="1">
            <a:off x="5440363" y="4567238"/>
            <a:ext cx="481012" cy="1555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05" name="Freeform 93"/>
          <p:cNvSpPr>
            <a:spLocks/>
          </p:cNvSpPr>
          <p:nvPr/>
        </p:nvSpPr>
        <p:spPr bwMode="auto">
          <a:xfrm>
            <a:off x="5895975" y="4483100"/>
            <a:ext cx="65088" cy="163513"/>
          </a:xfrm>
          <a:custGeom>
            <a:avLst/>
            <a:gdLst>
              <a:gd name="T0" fmla="*/ 81 w 81"/>
              <a:gd name="T1" fmla="*/ 196 h 203"/>
              <a:gd name="T2" fmla="*/ 62 w 81"/>
              <a:gd name="T3" fmla="*/ 203 h 203"/>
              <a:gd name="T4" fmla="*/ 0 w 81"/>
              <a:gd name="T5" fmla="*/ 6 h 203"/>
              <a:gd name="T6" fmla="*/ 18 w 81"/>
              <a:gd name="T7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" h="203">
                <a:moveTo>
                  <a:pt x="81" y="196"/>
                </a:moveTo>
                <a:lnTo>
                  <a:pt x="62" y="203"/>
                </a:lnTo>
                <a:lnTo>
                  <a:pt x="0" y="6"/>
                </a:lnTo>
                <a:lnTo>
                  <a:pt x="18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06" name="Line 94"/>
          <p:cNvSpPr>
            <a:spLocks noChangeShapeType="1"/>
          </p:cNvSpPr>
          <p:nvPr/>
        </p:nvSpPr>
        <p:spPr bwMode="auto">
          <a:xfrm>
            <a:off x="3533775" y="4073525"/>
            <a:ext cx="44450" cy="825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07" name="Line 95"/>
          <p:cNvSpPr>
            <a:spLocks noChangeShapeType="1"/>
          </p:cNvSpPr>
          <p:nvPr/>
        </p:nvSpPr>
        <p:spPr bwMode="auto">
          <a:xfrm>
            <a:off x="3630613" y="4249738"/>
            <a:ext cx="44450" cy="825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08" name="Line 96"/>
          <p:cNvSpPr>
            <a:spLocks noChangeShapeType="1"/>
          </p:cNvSpPr>
          <p:nvPr/>
        </p:nvSpPr>
        <p:spPr bwMode="auto">
          <a:xfrm>
            <a:off x="3727450" y="4425950"/>
            <a:ext cx="44450" cy="825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09" name="Line 97"/>
          <p:cNvSpPr>
            <a:spLocks noChangeShapeType="1"/>
          </p:cNvSpPr>
          <p:nvPr/>
        </p:nvSpPr>
        <p:spPr bwMode="auto">
          <a:xfrm>
            <a:off x="3824288" y="4602163"/>
            <a:ext cx="46037" cy="825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10" name="Line 98"/>
          <p:cNvSpPr>
            <a:spLocks noChangeShapeType="1"/>
          </p:cNvSpPr>
          <p:nvPr/>
        </p:nvSpPr>
        <p:spPr bwMode="auto">
          <a:xfrm>
            <a:off x="3921125" y="4778375"/>
            <a:ext cx="46038" cy="825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11" name="Line 99"/>
          <p:cNvSpPr>
            <a:spLocks noChangeShapeType="1"/>
          </p:cNvSpPr>
          <p:nvPr/>
        </p:nvSpPr>
        <p:spPr bwMode="auto">
          <a:xfrm>
            <a:off x="4017963" y="4954588"/>
            <a:ext cx="46037" cy="8096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12" name="Line 100"/>
          <p:cNvSpPr>
            <a:spLocks noChangeShapeType="1"/>
          </p:cNvSpPr>
          <p:nvPr/>
        </p:nvSpPr>
        <p:spPr bwMode="auto">
          <a:xfrm>
            <a:off x="4116388" y="5129213"/>
            <a:ext cx="46037" cy="825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13" name="Line 101"/>
          <p:cNvSpPr>
            <a:spLocks noChangeShapeType="1"/>
          </p:cNvSpPr>
          <p:nvPr/>
        </p:nvSpPr>
        <p:spPr bwMode="auto">
          <a:xfrm>
            <a:off x="4213225" y="5305425"/>
            <a:ext cx="46038" cy="825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14" name="Line 102"/>
          <p:cNvSpPr>
            <a:spLocks noChangeShapeType="1"/>
          </p:cNvSpPr>
          <p:nvPr/>
        </p:nvSpPr>
        <p:spPr bwMode="auto">
          <a:xfrm>
            <a:off x="4310063" y="5481638"/>
            <a:ext cx="44450" cy="777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15" name="Line 103"/>
          <p:cNvSpPr>
            <a:spLocks noChangeShapeType="1"/>
          </p:cNvSpPr>
          <p:nvPr/>
        </p:nvSpPr>
        <p:spPr bwMode="auto">
          <a:xfrm>
            <a:off x="3533775" y="4062413"/>
            <a:ext cx="1588" cy="1111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16" name="Line 104"/>
          <p:cNvSpPr>
            <a:spLocks noChangeShapeType="1"/>
          </p:cNvSpPr>
          <p:nvPr/>
        </p:nvSpPr>
        <p:spPr bwMode="auto">
          <a:xfrm flipV="1">
            <a:off x="4948238" y="4613275"/>
            <a:ext cx="107950" cy="96838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17" name="Freeform 105"/>
          <p:cNvSpPr>
            <a:spLocks/>
          </p:cNvSpPr>
          <p:nvPr/>
        </p:nvSpPr>
        <p:spPr bwMode="auto">
          <a:xfrm>
            <a:off x="5000625" y="4541838"/>
            <a:ext cx="122238" cy="133350"/>
          </a:xfrm>
          <a:custGeom>
            <a:avLst/>
            <a:gdLst>
              <a:gd name="T0" fmla="*/ 153 w 153"/>
              <a:gd name="T1" fmla="*/ 155 h 167"/>
              <a:gd name="T2" fmla="*/ 138 w 153"/>
              <a:gd name="T3" fmla="*/ 167 h 167"/>
              <a:gd name="T4" fmla="*/ 0 w 153"/>
              <a:gd name="T5" fmla="*/ 13 h 167"/>
              <a:gd name="T6" fmla="*/ 15 w 153"/>
              <a:gd name="T7" fmla="*/ 0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" h="167">
                <a:moveTo>
                  <a:pt x="153" y="155"/>
                </a:moveTo>
                <a:lnTo>
                  <a:pt x="138" y="167"/>
                </a:lnTo>
                <a:lnTo>
                  <a:pt x="0" y="13"/>
                </a:lnTo>
                <a:lnTo>
                  <a:pt x="15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18" name="Line 106"/>
          <p:cNvSpPr>
            <a:spLocks noChangeShapeType="1"/>
          </p:cNvSpPr>
          <p:nvPr/>
        </p:nvSpPr>
        <p:spPr bwMode="auto">
          <a:xfrm flipV="1">
            <a:off x="4395788" y="4638675"/>
            <a:ext cx="87312" cy="4762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19" name="Line 107"/>
          <p:cNvSpPr>
            <a:spLocks noChangeShapeType="1"/>
          </p:cNvSpPr>
          <p:nvPr/>
        </p:nvSpPr>
        <p:spPr bwMode="auto">
          <a:xfrm flipV="1">
            <a:off x="4576763" y="4538663"/>
            <a:ext cx="85725" cy="4762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20" name="Line 108"/>
          <p:cNvSpPr>
            <a:spLocks noChangeShapeType="1"/>
          </p:cNvSpPr>
          <p:nvPr/>
        </p:nvSpPr>
        <p:spPr bwMode="auto">
          <a:xfrm flipV="1">
            <a:off x="4756150" y="4438650"/>
            <a:ext cx="85725" cy="4762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21" name="Line 109"/>
          <p:cNvSpPr>
            <a:spLocks noChangeShapeType="1"/>
          </p:cNvSpPr>
          <p:nvPr/>
        </p:nvSpPr>
        <p:spPr bwMode="auto">
          <a:xfrm flipV="1">
            <a:off x="4935538" y="4338638"/>
            <a:ext cx="87312" cy="4762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22" name="Line 110"/>
          <p:cNvSpPr>
            <a:spLocks noChangeShapeType="1"/>
          </p:cNvSpPr>
          <p:nvPr/>
        </p:nvSpPr>
        <p:spPr bwMode="auto">
          <a:xfrm flipV="1">
            <a:off x="5116513" y="4238625"/>
            <a:ext cx="85725" cy="4762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23" name="Line 111"/>
          <p:cNvSpPr>
            <a:spLocks noChangeShapeType="1"/>
          </p:cNvSpPr>
          <p:nvPr/>
        </p:nvSpPr>
        <p:spPr bwMode="auto">
          <a:xfrm flipV="1">
            <a:off x="5295900" y="4138613"/>
            <a:ext cx="87313" cy="4762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24" name="Line 112"/>
          <p:cNvSpPr>
            <a:spLocks noChangeShapeType="1"/>
          </p:cNvSpPr>
          <p:nvPr/>
        </p:nvSpPr>
        <p:spPr bwMode="auto">
          <a:xfrm flipV="1">
            <a:off x="5476875" y="4040188"/>
            <a:ext cx="82550" cy="4603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25" name="Line 113"/>
          <p:cNvSpPr>
            <a:spLocks noChangeShapeType="1"/>
          </p:cNvSpPr>
          <p:nvPr/>
        </p:nvSpPr>
        <p:spPr bwMode="auto">
          <a:xfrm flipH="1">
            <a:off x="4545013" y="4133850"/>
            <a:ext cx="42862" cy="1174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26" name="Line 114"/>
          <p:cNvSpPr>
            <a:spLocks noChangeShapeType="1"/>
          </p:cNvSpPr>
          <p:nvPr/>
        </p:nvSpPr>
        <p:spPr bwMode="auto">
          <a:xfrm flipH="1">
            <a:off x="4464050" y="4357688"/>
            <a:ext cx="42863" cy="1174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27" name="Line 115"/>
          <p:cNvSpPr>
            <a:spLocks noChangeShapeType="1"/>
          </p:cNvSpPr>
          <p:nvPr/>
        </p:nvSpPr>
        <p:spPr bwMode="auto">
          <a:xfrm flipH="1">
            <a:off x="4384675" y="4581525"/>
            <a:ext cx="41275" cy="11747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28" name="Line 116"/>
          <p:cNvSpPr>
            <a:spLocks noChangeShapeType="1"/>
          </p:cNvSpPr>
          <p:nvPr/>
        </p:nvSpPr>
        <p:spPr bwMode="auto">
          <a:xfrm flipH="1" flipV="1">
            <a:off x="3197225" y="4575175"/>
            <a:ext cx="119063" cy="144463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29" name="Freeform 117"/>
          <p:cNvSpPr>
            <a:spLocks/>
          </p:cNvSpPr>
          <p:nvPr/>
        </p:nvSpPr>
        <p:spPr bwMode="auto">
          <a:xfrm>
            <a:off x="3124200" y="4511675"/>
            <a:ext cx="136525" cy="115888"/>
          </a:xfrm>
          <a:custGeom>
            <a:avLst/>
            <a:gdLst>
              <a:gd name="T0" fmla="*/ 159 w 172"/>
              <a:gd name="T1" fmla="*/ 0 h 145"/>
              <a:gd name="T2" fmla="*/ 172 w 172"/>
              <a:gd name="T3" fmla="*/ 15 h 145"/>
              <a:gd name="T4" fmla="*/ 13 w 172"/>
              <a:gd name="T5" fmla="*/ 145 h 145"/>
              <a:gd name="T6" fmla="*/ 0 w 172"/>
              <a:gd name="T7" fmla="*/ 13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45">
                <a:moveTo>
                  <a:pt x="159" y="0"/>
                </a:moveTo>
                <a:lnTo>
                  <a:pt x="172" y="15"/>
                </a:lnTo>
                <a:lnTo>
                  <a:pt x="13" y="145"/>
                </a:lnTo>
                <a:lnTo>
                  <a:pt x="0" y="13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30" name="Line 118"/>
          <p:cNvSpPr>
            <a:spLocks noChangeShapeType="1"/>
          </p:cNvSpPr>
          <p:nvPr/>
        </p:nvSpPr>
        <p:spPr bwMode="auto">
          <a:xfrm flipV="1">
            <a:off x="3881438" y="4541838"/>
            <a:ext cx="155575" cy="17145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31" name="Freeform 119"/>
          <p:cNvSpPr>
            <a:spLocks/>
          </p:cNvSpPr>
          <p:nvPr/>
        </p:nvSpPr>
        <p:spPr bwMode="auto">
          <a:xfrm>
            <a:off x="3975100" y="4475163"/>
            <a:ext cx="133350" cy="122237"/>
          </a:xfrm>
          <a:custGeom>
            <a:avLst/>
            <a:gdLst>
              <a:gd name="T0" fmla="*/ 167 w 167"/>
              <a:gd name="T1" fmla="*/ 138 h 153"/>
              <a:gd name="T2" fmla="*/ 155 w 167"/>
              <a:gd name="T3" fmla="*/ 153 h 153"/>
              <a:gd name="T4" fmla="*/ 0 w 167"/>
              <a:gd name="T5" fmla="*/ 15 h 153"/>
              <a:gd name="T6" fmla="*/ 13 w 167"/>
              <a:gd name="T7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7" h="153">
                <a:moveTo>
                  <a:pt x="167" y="138"/>
                </a:moveTo>
                <a:lnTo>
                  <a:pt x="155" y="153"/>
                </a:lnTo>
                <a:lnTo>
                  <a:pt x="0" y="15"/>
                </a:lnTo>
                <a:lnTo>
                  <a:pt x="13" y="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32" name="Line 120"/>
          <p:cNvSpPr>
            <a:spLocks noChangeShapeType="1"/>
          </p:cNvSpPr>
          <p:nvPr/>
        </p:nvSpPr>
        <p:spPr bwMode="auto">
          <a:xfrm flipV="1">
            <a:off x="5908675" y="4240213"/>
            <a:ext cx="539750" cy="479425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5833" name="Freeform 121"/>
          <p:cNvSpPr>
            <a:spLocks/>
          </p:cNvSpPr>
          <p:nvPr/>
        </p:nvSpPr>
        <p:spPr bwMode="auto">
          <a:xfrm>
            <a:off x="6294438" y="4240213"/>
            <a:ext cx="153987" cy="144462"/>
          </a:xfrm>
          <a:custGeom>
            <a:avLst/>
            <a:gdLst>
              <a:gd name="T0" fmla="*/ 193 w 193"/>
              <a:gd name="T1" fmla="*/ 0 h 184"/>
              <a:gd name="T2" fmla="*/ 0 w 193"/>
              <a:gd name="T3" fmla="*/ 76 h 184"/>
              <a:gd name="T4" fmla="*/ 95 w 193"/>
              <a:gd name="T5" fmla="*/ 184 h 184"/>
              <a:gd name="T6" fmla="*/ 193 w 193"/>
              <a:gd name="T7" fmla="*/ 0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3" h="184">
                <a:moveTo>
                  <a:pt x="193" y="0"/>
                </a:moveTo>
                <a:lnTo>
                  <a:pt x="0" y="76"/>
                </a:lnTo>
                <a:lnTo>
                  <a:pt x="95" y="184"/>
                </a:lnTo>
                <a:lnTo>
                  <a:pt x="193" y="0"/>
                </a:lnTo>
                <a:close/>
              </a:path>
            </a:pathLst>
          </a:custGeom>
          <a:solidFill>
            <a:srgbClr val="000000"/>
          </a:solidFill>
          <a:ln w="238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Generic">
  <a:themeElements>
    <a:clrScheme name="Generic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591</TotalTime>
  <Words>1705</Words>
  <Application>Microsoft Office PowerPoint</Application>
  <PresentationFormat>Presentación en pantalla (4:3)</PresentationFormat>
  <Paragraphs>318</Paragraphs>
  <Slides>52</Slides>
  <Notes>52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52</vt:i4>
      </vt:variant>
    </vt:vector>
  </HeadingPairs>
  <TitlesOfParts>
    <vt:vector size="57" baseType="lpstr">
      <vt:lpstr>Times New Roman</vt:lpstr>
      <vt:lpstr>Arial Narrow</vt:lpstr>
      <vt:lpstr>Arial</vt:lpstr>
      <vt:lpstr>Wingdings</vt:lpstr>
      <vt:lpstr>Generic</vt:lpstr>
      <vt:lpstr>The Multiple West Coast Offense</vt:lpstr>
      <vt:lpstr>Pass Protection</vt:lpstr>
      <vt:lpstr>Presentación de PowerPoint</vt:lpstr>
      <vt:lpstr>Man or Zone Protection</vt:lpstr>
      <vt:lpstr>Using a Six-man Pass Protection Scheme Keeping One Back in </vt:lpstr>
      <vt:lpstr>Man Protection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Man / Zone Combination</vt:lpstr>
      <vt:lpstr>Presentación de PowerPoint</vt:lpstr>
      <vt:lpstr>Presentación de PowerPoint</vt:lpstr>
      <vt:lpstr>Presentación de PowerPoint</vt:lpstr>
      <vt:lpstr>Presentación de PowerPoint</vt:lpstr>
      <vt:lpstr>Zone Protection</vt:lpstr>
      <vt:lpstr>Presentación de PowerPoint</vt:lpstr>
      <vt:lpstr>Presentación de PowerPoint</vt:lpstr>
      <vt:lpstr>Presentación de PowerPoint</vt:lpstr>
      <vt:lpstr>Presentación de PowerPoint</vt:lpstr>
      <vt:lpstr>Zone Protection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Using a Five to Six-man Pass Protection Scheme Sending Both Backs Into the Pattern</vt:lpstr>
      <vt:lpstr>King</vt:lpstr>
      <vt:lpstr>Presentación de PowerPoint</vt:lpstr>
      <vt:lpstr>Presentación de PowerPoint</vt:lpstr>
      <vt:lpstr>Queen</vt:lpstr>
      <vt:lpstr>Presentación de PowerPoint</vt:lpstr>
      <vt:lpstr>Presentación de PowerPoint</vt:lpstr>
      <vt:lpstr>Presentación de PowerPoint</vt:lpstr>
      <vt:lpstr>Presentación de PowerPoint</vt:lpstr>
      <vt:lpstr>Keeping the Tight End in To Pass Protect</vt:lpstr>
      <vt:lpstr>Presentación de PowerPoint</vt:lpstr>
      <vt:lpstr>Presentación de PowerPoint</vt:lpstr>
      <vt:lpstr>Keeping Both Backs in to Pass Protect</vt:lpstr>
      <vt:lpstr>Presentación de PowerPoint</vt:lpstr>
      <vt:lpstr>Keeping Both Backs and the Tight End in to Pass Protect</vt:lpstr>
      <vt:lpstr>Presentación de PowerPoint</vt:lpstr>
      <vt:lpstr>Releasing All Five Receivers Into the Pattern With No Protection Responsibilities</vt:lpstr>
      <vt:lpstr>Presentación de PowerPoint</vt:lpstr>
      <vt:lpstr>Presentación de PowerPoint</vt:lpstr>
      <vt:lpstr>Presentación de PowerPoint</vt:lpstr>
      <vt:lpstr>The Multiple West Coast Offense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usuario</cp:lastModifiedBy>
  <cp:revision>41</cp:revision>
  <cp:lastPrinted>1601-01-01T00:00:00Z</cp:lastPrinted>
  <dcterms:created xsi:type="dcterms:W3CDTF">1601-01-01T00:00:00Z</dcterms:created>
  <dcterms:modified xsi:type="dcterms:W3CDTF">2013-01-19T20:46:16Z</dcterms:modified>
</cp:coreProperties>
</file>